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fif" ContentType="image/jpe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9" r:id="rId1"/>
  </p:sldMasterIdLst>
  <p:notesMasterIdLst>
    <p:notesMasterId r:id="rId25"/>
  </p:notesMasterIdLst>
  <p:handoutMasterIdLst>
    <p:handoutMasterId r:id="rId26"/>
  </p:handoutMasterIdLst>
  <p:sldIdLst>
    <p:sldId id="293" r:id="rId2"/>
    <p:sldId id="326" r:id="rId3"/>
    <p:sldId id="318" r:id="rId4"/>
    <p:sldId id="294" r:id="rId5"/>
    <p:sldId id="329" r:id="rId6"/>
    <p:sldId id="295" r:id="rId7"/>
    <p:sldId id="296" r:id="rId8"/>
    <p:sldId id="330" r:id="rId9"/>
    <p:sldId id="298" r:id="rId10"/>
    <p:sldId id="328" r:id="rId11"/>
    <p:sldId id="332" r:id="rId12"/>
    <p:sldId id="331" r:id="rId13"/>
    <p:sldId id="327" r:id="rId14"/>
    <p:sldId id="333" r:id="rId15"/>
    <p:sldId id="334" r:id="rId16"/>
    <p:sldId id="341" r:id="rId17"/>
    <p:sldId id="343" r:id="rId18"/>
    <p:sldId id="340" r:id="rId19"/>
    <p:sldId id="342" r:id="rId20"/>
    <p:sldId id="299" r:id="rId21"/>
    <p:sldId id="337" r:id="rId22"/>
    <p:sldId id="338" r:id="rId23"/>
    <p:sldId id="312" r:id="rId2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4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FFAA00"/>
    <a:srgbClr val="00BA3C"/>
    <a:srgbClr val="DD00E2"/>
    <a:srgbClr val="00A7F5"/>
    <a:srgbClr val="6C2B7C"/>
    <a:srgbClr val="352047"/>
    <a:srgbClr val="00CE41"/>
    <a:srgbClr val="333333"/>
    <a:srgbClr val="6161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812" autoAdjust="0"/>
    <p:restoredTop sz="96197" autoAdjust="0"/>
  </p:normalViewPr>
  <p:slideViewPr>
    <p:cSldViewPr snapToGrid="0" snapToObjects="1">
      <p:cViewPr varScale="1">
        <p:scale>
          <a:sx n="134" d="100"/>
          <a:sy n="134" d="100"/>
        </p:scale>
        <p:origin x="104" y="228"/>
      </p:cViewPr>
      <p:guideLst>
        <p:guide orient="horz" pos="1644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5" d="100"/>
          <a:sy n="95" d="100"/>
        </p:scale>
        <p:origin x="2512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1E343-34C4-3E47-B423-F0DB520B7DF5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4A1EB0-3428-2940-A369-DB01C39A4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4120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jpg>
</file>

<file path=ppt/media/image23.jpg>
</file>

<file path=ppt/media/image24.jpg>
</file>

<file path=ppt/media/image25.jpg>
</file>

<file path=ppt/media/image26.jpg>
</file>

<file path=ppt/media/image29.jpg>
</file>

<file path=ppt/media/image3.jpg>
</file>

<file path=ppt/media/image30.png>
</file>

<file path=ppt/media/image31.jpg>
</file>

<file path=ppt/media/image32.jpg>
</file>

<file path=ppt/media/image33.png>
</file>

<file path=ppt/media/image34.svg>
</file>

<file path=ppt/media/image35.jpg>
</file>

<file path=ppt/media/image36.jpg>
</file>

<file path=ppt/media/image37.jpg>
</file>

<file path=ppt/media/image38.jfif>
</file>

<file path=ppt/media/image39.png>
</file>

<file path=ppt/media/image4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FEB15A-4DDC-D641-947F-5F403240A7D1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784E40-06EC-EE40-8F89-4CF1BDB96A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2233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784E40-06EC-EE40-8F89-4CF1BDB96A1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3481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784E40-06EC-EE40-8F89-4CF1BDB96A1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330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This is a Sampl</a:t>
            </a:r>
            <a:r>
              <a:rPr lang="en-US" baseline="0" dirty="0"/>
              <a:t>e Speaker Bio Slide.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784E40-06EC-EE40-8F89-4CF1BDB96A1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307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1890976"/>
            <a:ext cx="3126690" cy="707886"/>
          </a:xfrm>
          <a:noFill/>
        </p:spPr>
        <p:txBody>
          <a:bodyPr vert="horz" wrap="none" lIns="91440" tIns="45720" rIns="91440" bIns="45720" rtlCol="0" anchor="b" anchorCtr="0">
            <a:noAutofit/>
          </a:bodyPr>
          <a:lstStyle>
            <a:lvl1pPr>
              <a:defRPr lang="en-US" sz="4000" b="1" kern="1200" baseline="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Tx/>
              <a:buNone/>
            </a:pPr>
            <a:r>
              <a:rPr lang="en-US" dirty="0"/>
              <a:t>Keynote Title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685800" y="2604653"/>
            <a:ext cx="7772400" cy="590723"/>
          </a:xfrm>
        </p:spPr>
        <p:txBody>
          <a:bodyPr anchor="t" anchorCtr="0">
            <a:noAutofit/>
          </a:bodyPr>
          <a:lstStyle>
            <a:lvl1pPr marL="0" indent="0">
              <a:buFontTx/>
              <a:buNone/>
              <a:defRPr lang="en-US" sz="4000" b="1" kern="1200" baseline="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Tx/>
              <a:buNone/>
            </a:pPr>
            <a:r>
              <a:rPr lang="en-US" dirty="0"/>
              <a:t>Subtitle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685800" y="4082909"/>
            <a:ext cx="6400800" cy="31591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400"/>
            </a:lvl1pPr>
            <a:lvl2pPr marL="457200" indent="0">
              <a:buFontTx/>
              <a:buNone/>
              <a:defRPr sz="1100"/>
            </a:lvl2pPr>
            <a:lvl3pPr marL="914400" indent="0">
              <a:buFontTx/>
              <a:buNone/>
              <a:defRPr sz="1050"/>
            </a:lvl3pPr>
            <a:lvl4pPr marL="1371600" indent="0">
              <a:buFontTx/>
              <a:buNone/>
              <a:defRPr sz="1000"/>
            </a:lvl4pPr>
            <a:lvl5pPr marL="1828800" indent="0">
              <a:buFontTx/>
              <a:buNone/>
              <a:defRPr sz="1000"/>
            </a:lvl5pPr>
          </a:lstStyle>
          <a:p>
            <a:pPr lvl="0"/>
            <a:r>
              <a:rPr lang="en-US" dirty="0"/>
              <a:t>Title, Company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4406525"/>
            <a:ext cx="6400800" cy="31591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400"/>
            </a:lvl1pPr>
            <a:lvl2pPr marL="457200" indent="0">
              <a:buFontTx/>
              <a:buNone/>
              <a:defRPr sz="1100"/>
            </a:lvl2pPr>
            <a:lvl3pPr marL="914400" indent="0">
              <a:buFontTx/>
              <a:buNone/>
              <a:defRPr sz="1050"/>
            </a:lvl3pPr>
            <a:lvl4pPr marL="1371600" indent="0">
              <a:buFontTx/>
              <a:buNone/>
              <a:defRPr sz="1000"/>
            </a:lvl4pPr>
            <a:lvl5pPr marL="1828800" indent="0">
              <a:buFontTx/>
              <a:buNone/>
              <a:defRPr sz="1000"/>
            </a:lvl5pPr>
          </a:lstStyle>
          <a:p>
            <a:pPr lvl="0"/>
            <a:r>
              <a:rPr lang="en-US" dirty="0"/>
              <a:t>Twitter handle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7" hasCustomPrompt="1"/>
          </p:nvPr>
        </p:nvSpPr>
        <p:spPr>
          <a:xfrm>
            <a:off x="685800" y="3657600"/>
            <a:ext cx="6400800" cy="425450"/>
          </a:xfrm>
        </p:spPr>
        <p:txBody>
          <a:bodyPr anchor="ctr" anchorCtr="0">
            <a:normAutofit/>
          </a:bodyPr>
          <a:lstStyle>
            <a:lvl1pPr marL="0" indent="0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2" name="Picture 11" descr="Text&#10;&#10;Description automatically generated with medium confidence">
            <a:extLst>
              <a:ext uri="{FF2B5EF4-FFF2-40B4-BE49-F238E27FC236}">
                <a16:creationId xmlns:a16="http://schemas.microsoft.com/office/drawing/2014/main" id="{FB3AA706-7A78-854B-BB48-B9F7E30BCE3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712" y="484636"/>
            <a:ext cx="1432433" cy="70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816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[Cloud]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724954"/>
            <a:ext cx="6676139" cy="1941388"/>
          </a:xfrm>
        </p:spPr>
        <p:txBody>
          <a:bodyPr anchor="b"/>
          <a:lstStyle>
            <a:lvl1pPr algn="l">
              <a:defRPr b="1"/>
            </a:lvl1pPr>
          </a:lstStyle>
          <a:p>
            <a:r>
              <a:rPr lang="en-US" dirty="0"/>
              <a:t>[Cloud Section Header] </a:t>
            </a:r>
            <a:br>
              <a:rPr lang="en-US" dirty="0"/>
            </a:br>
            <a:r>
              <a:rPr lang="en-US" dirty="0"/>
              <a:t>Click to insert section title</a:t>
            </a:r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6A49695C-5DB0-724F-BB76-C9867E2B6BD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445129" y="4649789"/>
            <a:ext cx="504555" cy="24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288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[DevOps]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724954"/>
            <a:ext cx="6676139" cy="1941388"/>
          </a:xfrm>
        </p:spPr>
        <p:txBody>
          <a:bodyPr anchor="b"/>
          <a:lstStyle>
            <a:lvl1pPr algn="l">
              <a:defRPr b="1"/>
            </a:lvl1pPr>
          </a:lstStyle>
          <a:p>
            <a:r>
              <a:rPr lang="en-US" dirty="0"/>
              <a:t>[DevOps Section Header] </a:t>
            </a:r>
            <a:br>
              <a:rPr lang="en-US" dirty="0"/>
            </a:br>
            <a:r>
              <a:rPr lang="en-US" dirty="0"/>
              <a:t>Click to insert section title</a:t>
            </a:r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F0E7DE37-6904-AA4A-A27E-213058C2332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445129" y="4649789"/>
            <a:ext cx="504555" cy="24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484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[IoT]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724954"/>
            <a:ext cx="6676139" cy="1941388"/>
          </a:xfrm>
        </p:spPr>
        <p:txBody>
          <a:bodyPr anchor="b"/>
          <a:lstStyle>
            <a:lvl1pPr algn="l">
              <a:defRPr b="1"/>
            </a:lvl1pPr>
          </a:lstStyle>
          <a:p>
            <a:r>
              <a:rPr lang="en-US" dirty="0"/>
              <a:t>[</a:t>
            </a:r>
            <a:r>
              <a:rPr lang="en-US" dirty="0" err="1"/>
              <a:t>IoT</a:t>
            </a:r>
            <a:r>
              <a:rPr lang="en-US" dirty="0"/>
              <a:t> Section Header] </a:t>
            </a:r>
            <a:br>
              <a:rPr lang="en-US" dirty="0"/>
            </a:br>
            <a:r>
              <a:rPr lang="en-US" dirty="0"/>
              <a:t>Click to insert section title</a:t>
            </a:r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39208334-4E7F-594D-94BD-2BDF5179B6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445129" y="4649789"/>
            <a:ext cx="504555" cy="24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145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[UX]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724954"/>
            <a:ext cx="6676139" cy="1941388"/>
          </a:xfrm>
        </p:spPr>
        <p:txBody>
          <a:bodyPr anchor="b"/>
          <a:lstStyle>
            <a:lvl1pPr algn="l">
              <a:defRPr b="1"/>
            </a:lvl1pPr>
          </a:lstStyle>
          <a:p>
            <a:r>
              <a:rPr lang="en-US" dirty="0"/>
              <a:t>[UX Section Header] </a:t>
            </a:r>
            <a:br>
              <a:rPr lang="en-US" dirty="0"/>
            </a:br>
            <a:r>
              <a:rPr lang="en-US" dirty="0"/>
              <a:t>Click to insert section title</a:t>
            </a:r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789D3A81-701F-EF4D-8F8A-09A3A1F9B7D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445129" y="4649789"/>
            <a:ext cx="504555" cy="24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833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7462" y="1597819"/>
            <a:ext cx="7189076" cy="110251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2700338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 style</a:t>
            </a:r>
          </a:p>
        </p:txBody>
      </p:sp>
      <p:pic>
        <p:nvPicPr>
          <p:cNvPr id="6" name="Picture 5" descr="Text&#10;&#10;Description automatically generated with medium confidence">
            <a:extLst>
              <a:ext uri="{FF2B5EF4-FFF2-40B4-BE49-F238E27FC236}">
                <a16:creationId xmlns:a16="http://schemas.microsoft.com/office/drawing/2014/main" id="{A24E7963-06BD-0346-8408-3F348235622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445129" y="4649789"/>
            <a:ext cx="504555" cy="24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408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Call-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7462" y="1114343"/>
            <a:ext cx="7189076" cy="2942650"/>
          </a:xfrm>
        </p:spPr>
        <p:txBody>
          <a:bodyPr/>
          <a:lstStyle>
            <a:lvl1pPr algn="ctr">
              <a:defRPr b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4" name="Picture 3" descr="Text&#10;&#10;Description automatically generated with medium confidence">
            <a:extLst>
              <a:ext uri="{FF2B5EF4-FFF2-40B4-BE49-F238E27FC236}">
                <a16:creationId xmlns:a16="http://schemas.microsoft.com/office/drawing/2014/main" id="{CE64DACB-DF30-7746-9B23-84F3BFF98B4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445129" y="4649789"/>
            <a:ext cx="504555" cy="2489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[Vertical]"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5143500"/>
          </a:xfrm>
        </p:spPr>
        <p:txBody>
          <a:bodyPr/>
          <a:lstStyle>
            <a:lvl1pPr marL="0" indent="0" algn="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   Drag picture to placeholder</a:t>
            </a:r>
          </a:p>
          <a:p>
            <a:r>
              <a:rPr lang="en-US" dirty="0"/>
              <a:t>or click icon to add picture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3124200" cy="5143500"/>
          </a:xfrm>
          <a:blipFill>
            <a:blip r:embed="rId2"/>
            <a:stretch>
              <a:fillRect/>
            </a:stretch>
          </a:blipFill>
        </p:spPr>
        <p:txBody>
          <a:bodyPr lIns="274320" tIns="914400" rIns="274320" bIns="914400" anchor="ctr" anchorCtr="0">
            <a:noAutofit/>
          </a:bodyPr>
          <a:lstStyle>
            <a:lvl1pPr algn="l">
              <a:defRPr sz="2400" b="0" baseline="0"/>
            </a:lvl1pPr>
          </a:lstStyle>
          <a:p>
            <a:r>
              <a:rPr lang="en-US" dirty="0"/>
              <a:t>Click to add content</a:t>
            </a:r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3C0B918A-9242-1041-852F-C17E9251636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445129" y="4649789"/>
            <a:ext cx="504555" cy="24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81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[Horizontal]"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5143500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  <a:p>
            <a:endParaRPr lang="en-US" dirty="0"/>
          </a:p>
          <a:p>
            <a:r>
              <a:rPr lang="en-US" dirty="0"/>
              <a:t>   Drag picture to placeholder</a:t>
            </a:r>
          </a:p>
          <a:p>
            <a:r>
              <a:rPr lang="en-US" dirty="0"/>
              <a:t>or click icon to add picture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0" y="3402106"/>
            <a:ext cx="9143999" cy="1741394"/>
          </a:xfrm>
          <a:blipFill>
            <a:blip r:embed="rId2"/>
            <a:stretch>
              <a:fillRect/>
            </a:stretch>
          </a:blipFill>
          <a:effectLst/>
        </p:spPr>
        <p:txBody>
          <a:bodyPr lIns="914400" tIns="274320" rIns="914400" bIns="274320" anchor="ctr" anchorCtr="0">
            <a:noAutofit/>
          </a:bodyPr>
          <a:lstStyle>
            <a:lvl1pPr algn="l">
              <a:defRPr sz="2400" b="0" baseline="0"/>
            </a:lvl1pPr>
          </a:lstStyle>
          <a:p>
            <a:r>
              <a:rPr lang="en-US" dirty="0"/>
              <a:t>Click to add content</a:t>
            </a:r>
          </a:p>
        </p:txBody>
      </p:sp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D448C5E7-6A9D-8146-AE60-9CE15284EE5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445129" y="4649789"/>
            <a:ext cx="504555" cy="2489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3184634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  <a:p>
            <a:endParaRPr lang="en-US" dirty="0"/>
          </a:p>
          <a:p>
            <a:r>
              <a:rPr lang="en-US" dirty="0"/>
              <a:t>   Drag picture to placeholder</a:t>
            </a:r>
          </a:p>
          <a:p>
            <a:r>
              <a:rPr lang="en-US" dirty="0"/>
              <a:t>or click icon to add picture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977462" y="3478924"/>
            <a:ext cx="7189076" cy="1040524"/>
          </a:xfrm>
        </p:spPr>
        <p:txBody>
          <a:bodyPr>
            <a:normAutofit/>
          </a:bodyPr>
          <a:lstStyle>
            <a:lvl1pPr algn="ctr">
              <a:defRPr sz="2400" b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4F3CD1-47E1-344E-9185-6CD39BE5022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88194"/>
            <a:ext cx="9144000" cy="57272"/>
          </a:xfrm>
          <a:prstGeom prst="rect">
            <a:avLst/>
          </a:prstGeom>
        </p:spPr>
      </p:pic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ADD08FB9-8694-4841-92F6-F7A1D61772E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445129" y="4649789"/>
            <a:ext cx="504555" cy="2489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Call-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25"/>
          <p:cNvSpPr>
            <a:spLocks noGrp="1"/>
          </p:cNvSpPr>
          <p:nvPr>
            <p:ph type="pic" sz="quarter" idx="13"/>
          </p:nvPr>
        </p:nvSpPr>
        <p:spPr>
          <a:xfrm>
            <a:off x="774965" y="1313253"/>
            <a:ext cx="2305968" cy="2305968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txBody>
          <a:bodyPr lIns="91424" tIns="45712" rIns="91424" bIns="45712" anchor="ctr" anchorCtr="0"/>
          <a:lstStyle>
            <a:lvl1pPr algn="l">
              <a:buFontTx/>
              <a:buNone/>
              <a:defRPr sz="13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7" name="Picture Placeholder 25"/>
          <p:cNvSpPr>
            <a:spLocks noGrp="1"/>
          </p:cNvSpPr>
          <p:nvPr>
            <p:ph type="pic" sz="quarter" idx="14"/>
          </p:nvPr>
        </p:nvSpPr>
        <p:spPr>
          <a:xfrm>
            <a:off x="3422986" y="1313253"/>
            <a:ext cx="2305968" cy="2305968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txBody>
          <a:bodyPr lIns="91424" tIns="45712" rIns="91424" bIns="45712" anchor="ctr" anchorCtr="0"/>
          <a:lstStyle>
            <a:lvl1pPr algn="l">
              <a:buFontTx/>
              <a:buNone/>
              <a:defRPr sz="1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8" name="Picture Placeholder 25"/>
          <p:cNvSpPr>
            <a:spLocks noGrp="1"/>
          </p:cNvSpPr>
          <p:nvPr>
            <p:ph type="pic" sz="quarter" idx="15"/>
          </p:nvPr>
        </p:nvSpPr>
        <p:spPr>
          <a:xfrm>
            <a:off x="6087503" y="1313253"/>
            <a:ext cx="2305968" cy="2305968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txBody>
          <a:bodyPr lIns="91424" tIns="45712" rIns="91424" bIns="45712" anchor="ctr" anchorCtr="0"/>
          <a:lstStyle>
            <a:lvl1pPr algn="l">
              <a:buFontTx/>
              <a:buNone/>
              <a:defRPr sz="1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9" name="Text Placeholder 17"/>
          <p:cNvSpPr>
            <a:spLocks noGrp="1"/>
          </p:cNvSpPr>
          <p:nvPr>
            <p:ph type="body" sz="quarter" idx="16"/>
          </p:nvPr>
        </p:nvSpPr>
        <p:spPr>
          <a:xfrm>
            <a:off x="788797" y="3789055"/>
            <a:ext cx="2292136" cy="60366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7"/>
          </p:nvPr>
        </p:nvSpPr>
        <p:spPr>
          <a:xfrm>
            <a:off x="3436818" y="3787108"/>
            <a:ext cx="2292136" cy="60366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8"/>
          </p:nvPr>
        </p:nvSpPr>
        <p:spPr>
          <a:xfrm>
            <a:off x="6101335" y="3787108"/>
            <a:ext cx="2292136" cy="60366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F5706B3-819A-6941-9C61-C3C67BDBD1F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88194"/>
            <a:ext cx="9144000" cy="57272"/>
          </a:xfrm>
          <a:prstGeom prst="rect">
            <a:avLst/>
          </a:prstGeom>
        </p:spPr>
      </p:pic>
      <p:pic>
        <p:nvPicPr>
          <p:cNvPr id="13" name="Picture 12" descr="Text&#10;&#10;Description automatically generated with medium confidence">
            <a:extLst>
              <a:ext uri="{FF2B5EF4-FFF2-40B4-BE49-F238E27FC236}">
                <a16:creationId xmlns:a16="http://schemas.microsoft.com/office/drawing/2014/main" id="{00329A68-703D-1846-A054-C76628E2817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445129" y="4649789"/>
            <a:ext cx="504555" cy="24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596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Profi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731126" y="1101601"/>
            <a:ext cx="4666916" cy="652932"/>
          </a:xfrm>
        </p:spPr>
        <p:txBody>
          <a:bodyPr anchor="b">
            <a:noAutofit/>
          </a:bodyPr>
          <a:lstStyle>
            <a:lvl1pPr algn="l">
              <a:defRPr sz="3200" b="1" baseline="0"/>
            </a:lvl1pPr>
          </a:lstStyle>
          <a:p>
            <a:r>
              <a:rPr lang="en-US" dirty="0"/>
              <a:t>Name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731126" y="1752722"/>
            <a:ext cx="4666916" cy="37165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Title, Company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 hasCustomPrompt="1"/>
          </p:nvPr>
        </p:nvSpPr>
        <p:spPr>
          <a:xfrm>
            <a:off x="772164" y="1101601"/>
            <a:ext cx="2407060" cy="2387557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r>
              <a:rPr lang="en-US" dirty="0"/>
              <a:t>Drag your photo here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3731126" y="2316791"/>
            <a:ext cx="4666916" cy="2123993"/>
          </a:xfrm>
        </p:spPr>
        <p:txBody>
          <a:bodyPr>
            <a:normAutofit/>
          </a:bodyPr>
          <a:lstStyle>
            <a:lvl1pPr marL="0" indent="0">
              <a:buNone/>
              <a:defRPr sz="1800" baseline="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Your bio goes here. </a:t>
            </a:r>
          </a:p>
        </p:txBody>
      </p:sp>
      <p:pic>
        <p:nvPicPr>
          <p:cNvPr id="8" name="Picture 7" descr="Text&#10;&#10;Description automatically generated with medium confidence">
            <a:extLst>
              <a:ext uri="{FF2B5EF4-FFF2-40B4-BE49-F238E27FC236}">
                <a16:creationId xmlns:a16="http://schemas.microsoft.com/office/drawing/2014/main" id="{BF09E246-A235-FB48-8F30-BCF9C500C2E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445129" y="4649789"/>
            <a:ext cx="504555" cy="24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233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items Content Call-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6"/>
          </p:nvPr>
        </p:nvSpPr>
        <p:spPr>
          <a:xfrm>
            <a:off x="592439" y="1908161"/>
            <a:ext cx="1623192" cy="1160858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1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7"/>
          </p:nvPr>
        </p:nvSpPr>
        <p:spPr>
          <a:xfrm>
            <a:off x="2727935" y="1908161"/>
            <a:ext cx="1623192" cy="1160858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1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8"/>
          </p:nvPr>
        </p:nvSpPr>
        <p:spPr>
          <a:xfrm>
            <a:off x="4863431" y="1908161"/>
            <a:ext cx="1623192" cy="1160858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1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6998927" y="1908161"/>
            <a:ext cx="1623192" cy="1160858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1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20"/>
          </p:nvPr>
        </p:nvSpPr>
        <p:spPr>
          <a:xfrm>
            <a:off x="508394" y="3434970"/>
            <a:ext cx="1789268" cy="1121797"/>
          </a:xfrm>
          <a:prstGeom prst="rect">
            <a:avLst/>
          </a:prstGeom>
        </p:spPr>
        <p:txBody>
          <a:bodyPr lIns="91420" tIns="45710" rIns="91420" bIns="45710" anchor="t" anchorCtr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2645904" y="3434970"/>
            <a:ext cx="1789268" cy="1121797"/>
          </a:xfrm>
          <a:prstGeom prst="rect">
            <a:avLst/>
          </a:prstGeom>
        </p:spPr>
        <p:txBody>
          <a:bodyPr lIns="91420" tIns="45710" rIns="91420" bIns="45710" anchor="t" anchorCtr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Text Placeholder 17"/>
          <p:cNvSpPr>
            <a:spLocks noGrp="1"/>
          </p:cNvSpPr>
          <p:nvPr>
            <p:ph type="body" sz="quarter" idx="22"/>
          </p:nvPr>
        </p:nvSpPr>
        <p:spPr>
          <a:xfrm>
            <a:off x="4777372" y="3434970"/>
            <a:ext cx="1789268" cy="1121797"/>
          </a:xfrm>
          <a:prstGeom prst="rect">
            <a:avLst/>
          </a:prstGeom>
        </p:spPr>
        <p:txBody>
          <a:bodyPr lIns="91420" tIns="45710" rIns="91420" bIns="45710" anchor="t" anchorCtr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4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6914882" y="3434970"/>
            <a:ext cx="1789268" cy="1121797"/>
          </a:xfrm>
          <a:prstGeom prst="rect">
            <a:avLst/>
          </a:prstGeom>
        </p:spPr>
        <p:txBody>
          <a:bodyPr lIns="91420" tIns="45710" rIns="91420" bIns="45710" anchor="t" anchorCtr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07E4588-FA50-DC48-9019-C25D3E02D12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88194"/>
            <a:ext cx="9144000" cy="57272"/>
          </a:xfrm>
          <a:prstGeom prst="rect">
            <a:avLst/>
          </a:prstGeom>
        </p:spPr>
      </p:pic>
      <p:pic>
        <p:nvPicPr>
          <p:cNvPr id="14" name="Picture 13" descr="Text&#10;&#10;Description automatically generated with medium confidence">
            <a:extLst>
              <a:ext uri="{FF2B5EF4-FFF2-40B4-BE49-F238E27FC236}">
                <a16:creationId xmlns:a16="http://schemas.microsoft.com/office/drawing/2014/main" id="{C093A12D-8E71-5741-BC7E-442F70FD747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445129" y="4649789"/>
            <a:ext cx="504555" cy="24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953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200400" y="1716670"/>
            <a:ext cx="2743200" cy="179574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200400" y="179632"/>
            <a:ext cx="2398018" cy="329642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448084" y="1280216"/>
            <a:ext cx="2398018" cy="329642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641515" y="2782403"/>
            <a:ext cx="2398018" cy="329642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96004" y="2846528"/>
            <a:ext cx="2398018" cy="329642"/>
          </a:xfrm>
        </p:spPr>
        <p:txBody>
          <a:bodyPr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418111" y="1280216"/>
            <a:ext cx="2398018" cy="329642"/>
          </a:xfrm>
        </p:spPr>
        <p:txBody>
          <a:bodyPr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926429" y="4284590"/>
            <a:ext cx="2398018" cy="329642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5849378" y="4284590"/>
            <a:ext cx="2398018" cy="329642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F4B8FF7-C536-574A-B58C-B9E87150EC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088194"/>
            <a:ext cx="9144000" cy="57272"/>
          </a:xfrm>
          <a:prstGeom prst="rect">
            <a:avLst/>
          </a:prstGeom>
        </p:spPr>
      </p:pic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4A74C0DA-787E-CB4C-AAA1-ECC4CC67D35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45129" y="4649789"/>
            <a:ext cx="503434" cy="2489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rgbClr val="3520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E499C8E-67CF-C94B-B321-5ABC1C8A7E9A}"/>
              </a:ext>
            </a:extLst>
          </p:cNvPr>
          <p:cNvSpPr/>
          <p:nvPr userDrawn="1"/>
        </p:nvSpPr>
        <p:spPr>
          <a:xfrm>
            <a:off x="0" y="0"/>
            <a:ext cx="9144000" cy="108783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9065F48-81E6-984E-A8F6-8F42ECB257A9}"/>
              </a:ext>
            </a:extLst>
          </p:cNvPr>
          <p:cNvCxnSpPr/>
          <p:nvPr userDrawn="1"/>
        </p:nvCxnSpPr>
        <p:spPr>
          <a:xfrm>
            <a:off x="0" y="1087838"/>
            <a:ext cx="9144000" cy="0"/>
          </a:xfrm>
          <a:prstGeom prst="line">
            <a:avLst/>
          </a:prstGeom>
          <a:ln>
            <a:solidFill>
              <a:srgbClr val="6C2B7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8FF629A2-3B42-784C-90DB-631D3DEF3E6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88194"/>
            <a:ext cx="9144000" cy="57272"/>
          </a:xfrm>
          <a:prstGeom prst="rect">
            <a:avLst/>
          </a:prstGeom>
        </p:spPr>
      </p:pic>
      <p:pic>
        <p:nvPicPr>
          <p:cNvPr id="10" name="Picture 9" descr="Text&#10;&#10;Description automatically generated with medium confidence">
            <a:extLst>
              <a:ext uri="{FF2B5EF4-FFF2-40B4-BE49-F238E27FC236}">
                <a16:creationId xmlns:a16="http://schemas.microsoft.com/office/drawing/2014/main" id="{CCACA4E7-F95A-A049-A42A-A2B2B40CA15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445129" y="4649789"/>
            <a:ext cx="504555" cy="24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615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solidFill>
          <a:srgbClr val="3520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0417AE94-7BEF-F443-B603-96F8B662A5FA}"/>
              </a:ext>
            </a:extLst>
          </p:cNvPr>
          <p:cNvSpPr/>
          <p:nvPr userDrawn="1"/>
        </p:nvSpPr>
        <p:spPr>
          <a:xfrm>
            <a:off x="0" y="0"/>
            <a:ext cx="9144000" cy="914400"/>
          </a:xfrm>
          <a:prstGeom prst="rect">
            <a:avLst/>
          </a:prstGeom>
          <a:blipFill>
            <a:blip r:embed="rId2"/>
            <a:stretch>
              <a:fillRect t="-9501" b="-9501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7F38333-FF8C-7A4C-9627-8580FBF5C9BD}"/>
              </a:ext>
            </a:extLst>
          </p:cNvPr>
          <p:cNvCxnSpPr/>
          <p:nvPr userDrawn="1"/>
        </p:nvCxnSpPr>
        <p:spPr>
          <a:xfrm>
            <a:off x="0" y="921583"/>
            <a:ext cx="9144000" cy="0"/>
          </a:xfrm>
          <a:prstGeom prst="line">
            <a:avLst/>
          </a:prstGeom>
          <a:ln>
            <a:solidFill>
              <a:srgbClr val="6C2B7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8D0BD702-AEDD-BE4B-AA47-881DE8DB0A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88194"/>
            <a:ext cx="9144000" cy="57272"/>
          </a:xfrm>
          <a:prstGeom prst="rect">
            <a:avLst/>
          </a:prstGeom>
        </p:spPr>
      </p:pic>
      <p:pic>
        <p:nvPicPr>
          <p:cNvPr id="12" name="Picture 11" descr="Text&#10;&#10;Description automatically generated with medium confidence">
            <a:extLst>
              <a:ext uri="{FF2B5EF4-FFF2-40B4-BE49-F238E27FC236}">
                <a16:creationId xmlns:a16="http://schemas.microsoft.com/office/drawing/2014/main" id="{7B938699-FBE1-AB48-BC77-9F373CC2136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445129" y="4649789"/>
            <a:ext cx="504555" cy="24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88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F83992F-D08B-3547-B7C2-A4D1BAB6685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88194"/>
            <a:ext cx="9144000" cy="57272"/>
          </a:xfrm>
          <a:prstGeom prst="rect">
            <a:avLst/>
          </a:prstGeom>
        </p:spPr>
      </p:pic>
      <p:pic>
        <p:nvPicPr>
          <p:cNvPr id="8" name="Picture 7" descr="Text&#10;&#10;Description automatically generated with medium confidence">
            <a:extLst>
              <a:ext uri="{FF2B5EF4-FFF2-40B4-BE49-F238E27FC236}">
                <a16:creationId xmlns:a16="http://schemas.microsoft.com/office/drawing/2014/main" id="{707CEBF8-8B21-084D-A83B-DFFD062C3FA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445129" y="4649789"/>
            <a:ext cx="504555" cy="24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689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 with medium confidence">
            <a:extLst>
              <a:ext uri="{FF2B5EF4-FFF2-40B4-BE49-F238E27FC236}">
                <a16:creationId xmlns:a16="http://schemas.microsoft.com/office/drawing/2014/main" id="{294BC51F-07C0-9A43-98EF-227C0776FFA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66633" y="1828884"/>
            <a:ext cx="3010734" cy="14857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[White 1]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712FF89-3568-F743-B3B6-C4E9DC53665B}"/>
              </a:ext>
            </a:extLst>
          </p:cNvPr>
          <p:cNvSpPr/>
          <p:nvPr userDrawn="1"/>
        </p:nvSpPr>
        <p:spPr>
          <a:xfrm>
            <a:off x="0" y="0"/>
            <a:ext cx="9144000" cy="108783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>
            <a:norm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7200" y="1373534"/>
            <a:ext cx="8229600" cy="339447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2EC39F06-3618-864F-8F08-72D3AFCACAA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45129" y="4649789"/>
            <a:ext cx="503434" cy="2489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[White 2]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FA59209-BC1C-D149-B1CF-BA14B4429744}"/>
              </a:ext>
            </a:extLst>
          </p:cNvPr>
          <p:cNvSpPr/>
          <p:nvPr userDrawn="1"/>
        </p:nvSpPr>
        <p:spPr>
          <a:xfrm>
            <a:off x="0" y="0"/>
            <a:ext cx="9144000" cy="108783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7200" y="1373534"/>
            <a:ext cx="8229600" cy="3394472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>
            <a:norm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FB4D1E61-430D-B048-8ABD-2205192B224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45129" y="4649789"/>
            <a:ext cx="503434" cy="2489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[Purple 1]">
    <p:bg>
      <p:bgPr>
        <a:solidFill>
          <a:srgbClr val="3520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F95F9E5-639A-374D-B35B-BD59E2EB7D3C}"/>
              </a:ext>
            </a:extLst>
          </p:cNvPr>
          <p:cNvSpPr/>
          <p:nvPr userDrawn="1"/>
        </p:nvSpPr>
        <p:spPr>
          <a:xfrm>
            <a:off x="0" y="0"/>
            <a:ext cx="9144000" cy="108783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2A601B8-746E-984E-8783-0117503826D1}"/>
              </a:ext>
            </a:extLst>
          </p:cNvPr>
          <p:cNvCxnSpPr/>
          <p:nvPr userDrawn="1"/>
        </p:nvCxnSpPr>
        <p:spPr>
          <a:xfrm>
            <a:off x="0" y="1087838"/>
            <a:ext cx="9144000" cy="0"/>
          </a:xfrm>
          <a:prstGeom prst="line">
            <a:avLst/>
          </a:prstGeom>
          <a:ln>
            <a:solidFill>
              <a:srgbClr val="6C2B7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25161CF0-45D5-DB47-BA88-9BC96961452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88194"/>
            <a:ext cx="9144000" cy="57272"/>
          </a:xfrm>
          <a:prstGeom prst="rect">
            <a:avLst/>
          </a:prstGeom>
        </p:spPr>
      </p:pic>
      <p:pic>
        <p:nvPicPr>
          <p:cNvPr id="11" name="Picture 10" descr="Text&#10;&#10;Description automatically generated with medium confidence">
            <a:extLst>
              <a:ext uri="{FF2B5EF4-FFF2-40B4-BE49-F238E27FC236}">
                <a16:creationId xmlns:a16="http://schemas.microsoft.com/office/drawing/2014/main" id="{1C852DAE-6EF5-0B43-A767-BB657FDEC27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445129" y="4649789"/>
            <a:ext cx="504555" cy="24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83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[Purple 2]">
    <p:bg>
      <p:bgPr>
        <a:solidFill>
          <a:srgbClr val="3520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C8D5CB2-7BBE-AE47-AC2B-AE2EFF94F4BE}"/>
              </a:ext>
            </a:extLst>
          </p:cNvPr>
          <p:cNvSpPr/>
          <p:nvPr userDrawn="1"/>
        </p:nvSpPr>
        <p:spPr>
          <a:xfrm>
            <a:off x="0" y="0"/>
            <a:ext cx="9144000" cy="108783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562215A-375B-484A-944A-A02AD0204AD5}"/>
              </a:ext>
            </a:extLst>
          </p:cNvPr>
          <p:cNvCxnSpPr/>
          <p:nvPr userDrawn="1"/>
        </p:nvCxnSpPr>
        <p:spPr>
          <a:xfrm>
            <a:off x="0" y="1087838"/>
            <a:ext cx="9144000" cy="0"/>
          </a:xfrm>
          <a:prstGeom prst="line">
            <a:avLst/>
          </a:prstGeom>
          <a:ln>
            <a:solidFill>
              <a:srgbClr val="6C2B7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BD2DC5CA-4ADD-5C40-952F-EA5D7F249F6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88194"/>
            <a:ext cx="9144000" cy="57272"/>
          </a:xfrm>
          <a:prstGeom prst="rect">
            <a:avLst/>
          </a:prstGeom>
        </p:spPr>
      </p:pic>
      <p:pic>
        <p:nvPicPr>
          <p:cNvPr id="11" name="Picture 10" descr="Text&#10;&#10;Description automatically generated with medium confidence">
            <a:extLst>
              <a:ext uri="{FF2B5EF4-FFF2-40B4-BE49-F238E27FC236}">
                <a16:creationId xmlns:a16="http://schemas.microsoft.com/office/drawing/2014/main" id="{1D089665-6FF4-AE4E-B8A3-F119EA2E0E1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445129" y="4649789"/>
            <a:ext cx="504555" cy="24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883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[White 1]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7200" y="826997"/>
            <a:ext cx="8229600" cy="339447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FB53C75-7988-6A41-8552-C3C92BFE356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88194"/>
            <a:ext cx="9144000" cy="57272"/>
          </a:xfrm>
          <a:prstGeom prst="rect">
            <a:avLst/>
          </a:prstGeom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B3974076-77B4-1F4F-B60F-9487F83FC97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445129" y="4649789"/>
            <a:ext cx="503434" cy="2489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[White 2]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826997"/>
            <a:ext cx="8229600" cy="3394472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A372AAFD-CC4B-9446-A9F2-AEE3CC7F24D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88194"/>
            <a:ext cx="9144000" cy="57272"/>
          </a:xfrm>
          <a:prstGeom prst="rect">
            <a:avLst/>
          </a:prstGeom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8015F2F9-BEFD-044C-944A-3ABA61044AF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445129" y="4649789"/>
            <a:ext cx="503434" cy="2489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[Generic]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724954"/>
            <a:ext cx="6676139" cy="1941388"/>
          </a:xfrm>
        </p:spPr>
        <p:txBody>
          <a:bodyPr anchor="b"/>
          <a:lstStyle>
            <a:lvl1pPr algn="l">
              <a:defRPr b="1" baseline="0"/>
            </a:lvl1pPr>
          </a:lstStyle>
          <a:p>
            <a:r>
              <a:rPr lang="en-US" dirty="0"/>
              <a:t>[Generic Section Header]</a:t>
            </a:r>
            <a:br>
              <a:rPr lang="en-US" dirty="0"/>
            </a:br>
            <a:r>
              <a:rPr lang="en-US" dirty="0"/>
              <a:t>Click to insert section title</a:t>
            </a:r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B36DDDAC-7F17-F947-9E0F-0BB15A48181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445129" y="4649789"/>
            <a:ext cx="504555" cy="24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9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92E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E24E97-B007-134C-8D18-DAE05A94524C}" type="datetimeFigureOut">
              <a:rPr lang="en-US" smtClean="0"/>
              <a:pPr/>
              <a:t>9/20/2021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3066E3-523E-5E4C-A70A-CF1496C186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159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07" r:id="rId2"/>
    <p:sldLayoutId id="2147483710" r:id="rId3"/>
    <p:sldLayoutId id="2147483705" r:id="rId4"/>
    <p:sldLayoutId id="2147483691" r:id="rId5"/>
    <p:sldLayoutId id="2147483701" r:id="rId6"/>
    <p:sldLayoutId id="2147483714" r:id="rId7"/>
    <p:sldLayoutId id="2147483715" r:id="rId8"/>
    <p:sldLayoutId id="2147483692" r:id="rId9"/>
    <p:sldLayoutId id="2147483686" r:id="rId10"/>
    <p:sldLayoutId id="2147483687" r:id="rId11"/>
    <p:sldLayoutId id="2147483704" r:id="rId12"/>
    <p:sldLayoutId id="2147483703" r:id="rId13"/>
    <p:sldLayoutId id="2147483690" r:id="rId14"/>
    <p:sldLayoutId id="2147483711" r:id="rId15"/>
    <p:sldLayoutId id="2147483698" r:id="rId16"/>
    <p:sldLayoutId id="2147483713" r:id="rId17"/>
    <p:sldLayoutId id="2147483712" r:id="rId18"/>
    <p:sldLayoutId id="2147483709" r:id="rId19"/>
    <p:sldLayoutId id="2147483695" r:id="rId20"/>
    <p:sldLayoutId id="2147483716" r:id="rId21"/>
    <p:sldLayoutId id="2147483693" r:id="rId22"/>
    <p:sldLayoutId id="2147483694" r:id="rId23"/>
    <p:sldLayoutId id="2147483697" r:id="rId24"/>
    <p:sldLayoutId id="2147483708" r:id="rId2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charset="0"/>
        <a:buChar char="•"/>
        <a:defRPr sz="2800" kern="1200">
          <a:solidFill>
            <a:srgbClr val="FFFFFF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rgbClr val="FFFFFF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FFFFFF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rgbClr val="FFFFFF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3" Type="http://schemas.openxmlformats.org/officeDocument/2006/relationships/image" Target="../media/image31.jpg"/><Relationship Id="rId7" Type="http://schemas.openxmlformats.org/officeDocument/2006/relationships/image" Target="../media/image27.emf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4.svg"/><Relationship Id="rId5" Type="http://schemas.openxmlformats.org/officeDocument/2006/relationships/image" Target="../media/image33.png"/><Relationship Id="rId4" Type="http://schemas.openxmlformats.org/officeDocument/2006/relationships/image" Target="../media/image32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fif"/><Relationship Id="rId2" Type="http://schemas.openxmlformats.org/officeDocument/2006/relationships/hyperlink" Target="https://github.com/srmcnutt/sig_xe" TargetMode="External"/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SecureX Orchestrator has a wingman!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Hybrid cloud workflows using a sidecar pattern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en-US" dirty="0"/>
              <a:t>Systems Architect, Engineering Technical Leader, Cisco Systems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784861" y="4410569"/>
            <a:ext cx="1303020" cy="31591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@densem0de</a:t>
            </a:r>
          </a:p>
          <a:p>
            <a:endParaRPr lang="en-US" dirty="0">
              <a:solidFill>
                <a:srgbClr val="FFAA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US" dirty="0"/>
              <a:t>Steven McNutt, Nick Russo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556ECE70-257C-4A3C-A339-82430D807D44}"/>
              </a:ext>
            </a:extLst>
          </p:cNvPr>
          <p:cNvSpPr txBox="1">
            <a:spLocks/>
          </p:cNvSpPr>
          <p:nvPr/>
        </p:nvSpPr>
        <p:spPr>
          <a:xfrm>
            <a:off x="784861" y="4666174"/>
            <a:ext cx="1536641" cy="3159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4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Tx/>
              <a:buNone/>
              <a:defRPr sz="11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Tx/>
              <a:buNone/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Tx/>
              <a:buNone/>
              <a:defRPr sz="1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Tx/>
              <a:buNone/>
              <a:defRPr sz="1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@nickrusso42518</a:t>
            </a:r>
          </a:p>
          <a:p>
            <a:endParaRPr lang="en-US" dirty="0">
              <a:solidFill>
                <a:srgbClr val="FFAA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2095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7543A6A-71FF-4116-9186-EF0208980C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99031" y="1087438"/>
            <a:ext cx="5281832" cy="3850083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 dirty="0"/>
              <a:t>Why use SXO?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BE5A6B-1876-4C77-85DB-818FE251D38F}"/>
              </a:ext>
            </a:extLst>
          </p:cNvPr>
          <p:cNvSpPr txBox="1"/>
          <p:nvPr/>
        </p:nvSpPr>
        <p:spPr>
          <a:xfrm>
            <a:off x="457200" y="1177772"/>
            <a:ext cx="398477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Easily Wire up inputs &amp; outputs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SSH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JDBC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Many more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Programmatic constructs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Loops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Conditions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Variables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All the usual stuff!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Graphical drag and drop </a:t>
            </a:r>
            <a:r>
              <a:rPr lang="en-US" dirty="0" err="1"/>
              <a:t>ui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Accessible to everyone</a:t>
            </a:r>
          </a:p>
        </p:txBody>
      </p:sp>
    </p:spTree>
    <p:extLst>
      <p:ext uri="{BB962C8B-B14F-4D97-AF65-F5344CB8AC3E}">
        <p14:creationId xmlns:p14="http://schemas.microsoft.com/office/powerpoint/2010/main" val="3628106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 dirty="0"/>
              <a:t>Remote Connector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87E8D52-051E-451E-B2AB-589D477DCDC3}"/>
              </a:ext>
            </a:extLst>
          </p:cNvPr>
          <p:cNvSpPr txBox="1"/>
          <p:nvPr/>
        </p:nvSpPr>
        <p:spPr>
          <a:xfrm>
            <a:off x="457200" y="1400795"/>
            <a:ext cx="520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Reverse proxy packaged in a Virtual Machine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to make calls to on-premises devices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01FD0D-FBF3-4123-9195-76D2A1C3A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587" y="2708542"/>
            <a:ext cx="3197533" cy="2010506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2181FF1-ECEF-463D-B7D9-95E6502F67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88282" y="1324973"/>
            <a:ext cx="2508579" cy="3394075"/>
          </a:xfrm>
        </p:spPr>
      </p:pic>
    </p:spTree>
    <p:extLst>
      <p:ext uri="{BB962C8B-B14F-4D97-AF65-F5344CB8AC3E}">
        <p14:creationId xmlns:p14="http://schemas.microsoft.com/office/powerpoint/2010/main" val="583708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 dirty="0"/>
              <a:t>What is a Sidecar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EC9CFD-9F50-4C15-9AAC-3C83A492F44F}"/>
              </a:ext>
            </a:extLst>
          </p:cNvPr>
          <p:cNvSpPr txBox="1"/>
          <p:nvPr/>
        </p:nvSpPr>
        <p:spPr>
          <a:xfrm>
            <a:off x="549479" y="2294751"/>
            <a:ext cx="3551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On same network as the target(s)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36E311-12CA-482E-8C94-5FCDAA47973E}"/>
              </a:ext>
            </a:extLst>
          </p:cNvPr>
          <p:cNvSpPr txBox="1"/>
          <p:nvPr/>
        </p:nvSpPr>
        <p:spPr>
          <a:xfrm>
            <a:off x="4473014" y="2809518"/>
            <a:ext cx="2072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Data processing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74036B-0618-4676-8432-3779B3BD8FEA}"/>
              </a:ext>
            </a:extLst>
          </p:cNvPr>
          <p:cNvSpPr txBox="1"/>
          <p:nvPr/>
        </p:nvSpPr>
        <p:spPr>
          <a:xfrm>
            <a:off x="1490725" y="3679298"/>
            <a:ext cx="328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AA00"/>
                </a:solidFill>
              </a:rPr>
              <a:t>Complex detailed tasks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0B3D9A-D109-4B2C-A9A9-21B3A0F909CB}"/>
              </a:ext>
            </a:extLst>
          </p:cNvPr>
          <p:cNvSpPr txBox="1"/>
          <p:nvPr/>
        </p:nvSpPr>
        <p:spPr>
          <a:xfrm>
            <a:off x="713063" y="1265218"/>
            <a:ext cx="2491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Helper Virtual machine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66733B0-C6B6-43EC-9BC4-B381A70425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037" t="-1239" r="18053"/>
          <a:stretch/>
        </p:blipFill>
        <p:spPr>
          <a:xfrm>
            <a:off x="6924880" y="1063229"/>
            <a:ext cx="2219120" cy="4023121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43C6A0D-D597-4A2F-92AE-F67FAC31C9DE}"/>
              </a:ext>
            </a:extLst>
          </p:cNvPr>
          <p:cNvSpPr txBox="1"/>
          <p:nvPr/>
        </p:nvSpPr>
        <p:spPr>
          <a:xfrm>
            <a:off x="6924880" y="4778573"/>
            <a:ext cx="520700" cy="30777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Ellie</a:t>
            </a:r>
          </a:p>
        </p:txBody>
      </p:sp>
    </p:spTree>
    <p:extLst>
      <p:ext uri="{BB962C8B-B14F-4D97-AF65-F5344CB8AC3E}">
        <p14:creationId xmlns:p14="http://schemas.microsoft.com/office/powerpoint/2010/main" val="452439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 dirty="0"/>
              <a:t>How the Sidecar Fits in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87E8D52-051E-451E-B2AB-589D477DCDC3}"/>
              </a:ext>
            </a:extLst>
          </p:cNvPr>
          <p:cNvSpPr txBox="1"/>
          <p:nvPr/>
        </p:nvSpPr>
        <p:spPr>
          <a:xfrm>
            <a:off x="457200" y="1233182"/>
            <a:ext cx="2785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SXO calls out to sidecar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Sidecar does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Sidecar returns result 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A5A11DF9-4FA4-4C5A-B874-6D4223EBDF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0550" y="1309688"/>
            <a:ext cx="5956300" cy="3533399"/>
          </a:xfrm>
        </p:spPr>
      </p:pic>
    </p:spTree>
    <p:extLst>
      <p:ext uri="{BB962C8B-B14F-4D97-AF65-F5344CB8AC3E}">
        <p14:creationId xmlns:p14="http://schemas.microsoft.com/office/powerpoint/2010/main" val="300666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698" y="2609850"/>
            <a:ext cx="6676139" cy="663083"/>
          </a:xfrm>
        </p:spPr>
        <p:txBody>
          <a:bodyPr/>
          <a:lstStyle/>
          <a:p>
            <a:r>
              <a:rPr lang="en-US" dirty="0"/>
              <a:t>Use case: </a:t>
            </a:r>
            <a:r>
              <a:rPr lang="en-US" dirty="0" err="1"/>
              <a:t>Sig_XE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918D2E-AF0C-47E9-9BA4-2C155A98DD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44" y="501026"/>
            <a:ext cx="1414395" cy="159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633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4">
            <a:extLst>
              <a:ext uri="{FF2B5EF4-FFF2-40B4-BE49-F238E27FC236}">
                <a16:creationId xmlns:a16="http://schemas.microsoft.com/office/drawing/2014/main" id="{A0D2E614-2F0E-4FCB-92AB-C8BF6EB12D57}"/>
              </a:ext>
            </a:extLst>
          </p:cNvPr>
          <p:cNvSpPr txBox="1">
            <a:spLocks/>
          </p:cNvSpPr>
          <p:nvPr/>
        </p:nvSpPr>
        <p:spPr>
          <a:xfrm>
            <a:off x="237574" y="483369"/>
            <a:ext cx="8345488" cy="7318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Classic branch network design</a:t>
            </a:r>
          </a:p>
        </p:txBody>
      </p:sp>
      <p:grpSp>
        <p:nvGrpSpPr>
          <p:cNvPr id="93" name="Google Shape;532;p80">
            <a:extLst>
              <a:ext uri="{FF2B5EF4-FFF2-40B4-BE49-F238E27FC236}">
                <a16:creationId xmlns:a16="http://schemas.microsoft.com/office/drawing/2014/main" id="{D14C60C7-6687-4F3A-A200-5F393BF3B06F}"/>
              </a:ext>
            </a:extLst>
          </p:cNvPr>
          <p:cNvGrpSpPr/>
          <p:nvPr/>
        </p:nvGrpSpPr>
        <p:grpSpPr>
          <a:xfrm>
            <a:off x="5823542" y="1761997"/>
            <a:ext cx="1728216" cy="878114"/>
            <a:chOff x="4407253" y="1201892"/>
            <a:chExt cx="3592763" cy="1827650"/>
          </a:xfrm>
        </p:grpSpPr>
        <p:sp>
          <p:nvSpPr>
            <p:cNvPr id="94" name="Google Shape;533;p80">
              <a:extLst>
                <a:ext uri="{FF2B5EF4-FFF2-40B4-BE49-F238E27FC236}">
                  <a16:creationId xmlns:a16="http://schemas.microsoft.com/office/drawing/2014/main" id="{39CFC2AD-CADC-4144-A842-A75AB1675C8D}"/>
                </a:ext>
              </a:extLst>
            </p:cNvPr>
            <p:cNvSpPr/>
            <p:nvPr/>
          </p:nvSpPr>
          <p:spPr>
            <a:xfrm>
              <a:off x="7542703" y="2132264"/>
              <a:ext cx="457313" cy="897276"/>
            </a:xfrm>
            <a:custGeom>
              <a:avLst/>
              <a:gdLst/>
              <a:ahLst/>
              <a:cxnLst/>
              <a:rect l="l" t="t" r="r" b="b"/>
              <a:pathLst>
                <a:path w="671482" h="1317490" extrusionOk="0">
                  <a:moveTo>
                    <a:pt x="173381" y="0"/>
                  </a:moveTo>
                  <a:lnTo>
                    <a:pt x="261265" y="27288"/>
                  </a:lnTo>
                  <a:cubicBezTo>
                    <a:pt x="502234" y="129226"/>
                    <a:pt x="671482" y="367869"/>
                    <a:pt x="671482" y="646005"/>
                  </a:cubicBezTo>
                  <a:cubicBezTo>
                    <a:pt x="671482" y="1016852"/>
                    <a:pt x="370597" y="1317490"/>
                    <a:pt x="0" y="1317490"/>
                  </a:cubicBezTo>
                </a:path>
              </a:pathLst>
            </a:custGeom>
            <a:noFill/>
            <a:ln w="50800" cap="rnd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534;p80">
              <a:extLst>
                <a:ext uri="{FF2B5EF4-FFF2-40B4-BE49-F238E27FC236}">
                  <a16:creationId xmlns:a16="http://schemas.microsoft.com/office/drawing/2014/main" id="{825038B4-BD71-4A65-8AA4-03BDE6CC1E33}"/>
                </a:ext>
              </a:extLst>
            </p:cNvPr>
            <p:cNvSpPr/>
            <p:nvPr/>
          </p:nvSpPr>
          <p:spPr>
            <a:xfrm>
              <a:off x="4407253" y="2142887"/>
              <a:ext cx="457313" cy="886655"/>
            </a:xfrm>
            <a:custGeom>
              <a:avLst/>
              <a:gdLst/>
              <a:ahLst/>
              <a:cxnLst/>
              <a:rect l="l" t="t" r="r" b="b"/>
              <a:pathLst>
                <a:path w="671482" h="1301893" extrusionOk="0">
                  <a:moveTo>
                    <a:pt x="671482" y="1301893"/>
                  </a:moveTo>
                  <a:cubicBezTo>
                    <a:pt x="300885" y="1301893"/>
                    <a:pt x="0" y="1001255"/>
                    <a:pt x="0" y="630408"/>
                  </a:cubicBezTo>
                  <a:cubicBezTo>
                    <a:pt x="0" y="352272"/>
                    <a:pt x="169248" y="113629"/>
                    <a:pt x="410217" y="11691"/>
                  </a:cubicBezTo>
                  <a:lnTo>
                    <a:pt x="447870" y="0"/>
                  </a:lnTo>
                </a:path>
              </a:pathLst>
            </a:custGeom>
            <a:noFill/>
            <a:ln w="50800" cap="rnd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6" name="Google Shape;535;p80">
              <a:extLst>
                <a:ext uri="{FF2B5EF4-FFF2-40B4-BE49-F238E27FC236}">
                  <a16:creationId xmlns:a16="http://schemas.microsoft.com/office/drawing/2014/main" id="{ED85F0B5-E240-4609-BC8F-4044D2C06394}"/>
                </a:ext>
              </a:extLst>
            </p:cNvPr>
            <p:cNvCxnSpPr/>
            <p:nvPr/>
          </p:nvCxnSpPr>
          <p:spPr>
            <a:xfrm rot="10800000">
              <a:off x="4843466" y="3029542"/>
              <a:ext cx="2698404" cy="0"/>
            </a:xfrm>
            <a:prstGeom prst="straightConnector1">
              <a:avLst/>
            </a:prstGeom>
            <a:noFill/>
            <a:ln w="50800" cap="rnd" cmpd="sng">
              <a:solidFill>
                <a:srgbClr val="BFBFB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7" name="Google Shape;536;p80">
              <a:extLst>
                <a:ext uri="{FF2B5EF4-FFF2-40B4-BE49-F238E27FC236}">
                  <a16:creationId xmlns:a16="http://schemas.microsoft.com/office/drawing/2014/main" id="{A9BED308-3CA4-4864-9899-644F2EB99F60}"/>
                </a:ext>
              </a:extLst>
            </p:cNvPr>
            <p:cNvSpPr/>
            <p:nvPr/>
          </p:nvSpPr>
          <p:spPr>
            <a:xfrm>
              <a:off x="4736564" y="1201892"/>
              <a:ext cx="1765777" cy="1049809"/>
            </a:xfrm>
            <a:custGeom>
              <a:avLst/>
              <a:gdLst/>
              <a:ahLst/>
              <a:cxnLst/>
              <a:rect l="l" t="t" r="r" b="b"/>
              <a:pathLst>
                <a:path w="2264147" h="1346105" extrusionOk="0">
                  <a:moveTo>
                    <a:pt x="4273" y="1346105"/>
                  </a:moveTo>
                  <a:lnTo>
                    <a:pt x="0" y="1261492"/>
                  </a:lnTo>
                  <a:cubicBezTo>
                    <a:pt x="0" y="564789"/>
                    <a:pt x="564789" y="0"/>
                    <a:pt x="1261492" y="0"/>
                  </a:cubicBezTo>
                  <a:cubicBezTo>
                    <a:pt x="1653388" y="0"/>
                    <a:pt x="2003545" y="178703"/>
                    <a:pt x="2234921" y="459066"/>
                  </a:cubicBezTo>
                  <a:lnTo>
                    <a:pt x="2264147" y="498149"/>
                  </a:lnTo>
                </a:path>
              </a:pathLst>
            </a:custGeom>
            <a:noFill/>
            <a:ln w="50800" cap="rnd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537;p80">
              <a:extLst>
                <a:ext uri="{FF2B5EF4-FFF2-40B4-BE49-F238E27FC236}">
                  <a16:creationId xmlns:a16="http://schemas.microsoft.com/office/drawing/2014/main" id="{D940248C-15CF-4CD8-80E7-2EDF77EE219F}"/>
                </a:ext>
              </a:extLst>
            </p:cNvPr>
            <p:cNvSpPr/>
            <p:nvPr/>
          </p:nvSpPr>
          <p:spPr>
            <a:xfrm rot="162623">
              <a:off x="6453272" y="1413810"/>
              <a:ext cx="1211743" cy="807067"/>
            </a:xfrm>
            <a:custGeom>
              <a:avLst/>
              <a:gdLst/>
              <a:ahLst/>
              <a:cxnLst/>
              <a:rect l="l" t="t" r="r" b="b"/>
              <a:pathLst>
                <a:path w="1376155" h="916571" extrusionOk="0">
                  <a:moveTo>
                    <a:pt x="0" y="124411"/>
                  </a:moveTo>
                  <a:lnTo>
                    <a:pt x="22692" y="110625"/>
                  </a:lnTo>
                  <a:cubicBezTo>
                    <a:pt x="152564" y="40075"/>
                    <a:pt x="301394" y="0"/>
                    <a:pt x="459584" y="0"/>
                  </a:cubicBezTo>
                  <a:cubicBezTo>
                    <a:pt x="965792" y="0"/>
                    <a:pt x="1376155" y="410363"/>
                    <a:pt x="1376155" y="916571"/>
                  </a:cubicBezTo>
                </a:path>
              </a:pathLst>
            </a:custGeom>
            <a:noFill/>
            <a:ln w="50800" cap="rnd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9" name="Picture 98">
            <a:extLst>
              <a:ext uri="{FF2B5EF4-FFF2-40B4-BE49-F238E27FC236}">
                <a16:creationId xmlns:a16="http://schemas.microsoft.com/office/drawing/2014/main" id="{9964056B-43C0-4882-BF2C-01BBB6A78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6565" y="3050106"/>
            <a:ext cx="463830" cy="463830"/>
          </a:xfrm>
          <a:prstGeom prst="rect">
            <a:avLst/>
          </a:prstGeom>
        </p:spPr>
      </p:pic>
      <p:sp>
        <p:nvSpPr>
          <p:cNvPr id="100" name="Rectangle 99">
            <a:extLst>
              <a:ext uri="{FF2B5EF4-FFF2-40B4-BE49-F238E27FC236}">
                <a16:creationId xmlns:a16="http://schemas.microsoft.com/office/drawing/2014/main" id="{BDDD7E57-B4DF-4BFC-A458-8DB8BD0E783C}"/>
              </a:ext>
            </a:extLst>
          </p:cNvPr>
          <p:cNvSpPr/>
          <p:nvPr/>
        </p:nvSpPr>
        <p:spPr>
          <a:xfrm>
            <a:off x="6211912" y="2049468"/>
            <a:ext cx="989373" cy="3554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95000"/>
              </a:lnSpc>
              <a:spcAft>
                <a:spcPts val="0"/>
              </a:spcAft>
              <a:defRPr/>
            </a:pPr>
            <a:r>
              <a:rPr lang="en-US" dirty="0">
                <a:solidFill>
                  <a:srgbClr val="C00000"/>
                </a:solidFill>
                <a:latin typeface="CiscoSansTT Light" panose="020B0503020201020303" pitchFamily="34" charset="0"/>
                <a:ea typeface="ＭＳ Ｐゴシック" pitchFamily="34" charset="-128"/>
                <a:cs typeface="CiscoSansTT Light" panose="020B0503020201020303" pitchFamily="34" charset="0"/>
              </a:rPr>
              <a:t>Internet</a:t>
            </a:r>
          </a:p>
        </p:txBody>
      </p:sp>
      <p:pic>
        <p:nvPicPr>
          <p:cNvPr id="102" name="Picture 101">
            <a:extLst>
              <a:ext uri="{FF2B5EF4-FFF2-40B4-BE49-F238E27FC236}">
                <a16:creationId xmlns:a16="http://schemas.microsoft.com/office/drawing/2014/main" id="{141A3DF2-20A7-4BDC-BD3C-1936950AAF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3804" y="3905705"/>
            <a:ext cx="489351" cy="489351"/>
          </a:xfrm>
          <a:prstGeom prst="rect">
            <a:avLst/>
          </a:prstGeom>
        </p:spPr>
      </p:pic>
      <p:cxnSp>
        <p:nvCxnSpPr>
          <p:cNvPr id="129" name="Google Shape;2660;p476">
            <a:extLst>
              <a:ext uri="{FF2B5EF4-FFF2-40B4-BE49-F238E27FC236}">
                <a16:creationId xmlns:a16="http://schemas.microsoft.com/office/drawing/2014/main" id="{3946A3F4-FE42-43FE-B048-CC77DD321AEB}"/>
              </a:ext>
            </a:extLst>
          </p:cNvPr>
          <p:cNvCxnSpPr>
            <a:cxnSpLocks/>
            <a:endCxn id="102" idx="1"/>
          </p:cNvCxnSpPr>
          <p:nvPr/>
        </p:nvCxnSpPr>
        <p:spPr>
          <a:xfrm flipV="1">
            <a:off x="4239237" y="4150381"/>
            <a:ext cx="2164567" cy="3528"/>
          </a:xfrm>
          <a:prstGeom prst="straightConnector1">
            <a:avLst/>
          </a:prstGeom>
          <a:ln w="12700" cap="flat" cmpd="sng" algn="ctr">
            <a:solidFill>
              <a:srgbClr val="C0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2" name="Google Shape;2660;p476">
            <a:extLst>
              <a:ext uri="{FF2B5EF4-FFF2-40B4-BE49-F238E27FC236}">
                <a16:creationId xmlns:a16="http://schemas.microsoft.com/office/drawing/2014/main" id="{9ED2CF9B-3820-4C5F-992C-99F5719049CD}"/>
              </a:ext>
            </a:extLst>
          </p:cNvPr>
          <p:cNvCxnSpPr>
            <a:cxnSpLocks/>
            <a:stCxn id="99" idx="2"/>
            <a:endCxn id="102" idx="0"/>
          </p:cNvCxnSpPr>
          <p:nvPr/>
        </p:nvCxnSpPr>
        <p:spPr>
          <a:xfrm>
            <a:off x="6648480" y="3513936"/>
            <a:ext cx="0" cy="391769"/>
          </a:xfrm>
          <a:prstGeom prst="straightConnector1">
            <a:avLst/>
          </a:prstGeom>
          <a:noFill/>
          <a:ln w="12700" cap="flat" cmpd="sng">
            <a:solidFill>
              <a:srgbClr val="C00000"/>
            </a:solidFill>
            <a:prstDash val="solid"/>
            <a:round/>
            <a:headEnd type="stealth" w="med" len="med"/>
            <a:tailEnd type="stealth" w="med" len="med"/>
          </a:ln>
        </p:spPr>
      </p:cxnSp>
      <p:cxnSp>
        <p:nvCxnSpPr>
          <p:cNvPr id="134" name="Google Shape;2660;p476">
            <a:extLst>
              <a:ext uri="{FF2B5EF4-FFF2-40B4-BE49-F238E27FC236}">
                <a16:creationId xmlns:a16="http://schemas.microsoft.com/office/drawing/2014/main" id="{97DE53C6-4C12-4134-81B9-E23FCE3623E6}"/>
              </a:ext>
            </a:extLst>
          </p:cNvPr>
          <p:cNvCxnSpPr>
            <a:cxnSpLocks/>
          </p:cNvCxnSpPr>
          <p:nvPr/>
        </p:nvCxnSpPr>
        <p:spPr>
          <a:xfrm flipV="1">
            <a:off x="6645334" y="2640111"/>
            <a:ext cx="3146" cy="427897"/>
          </a:xfrm>
          <a:prstGeom prst="straightConnector1">
            <a:avLst/>
          </a:prstGeom>
          <a:noFill/>
          <a:ln w="12700" cap="flat" cmpd="sng">
            <a:solidFill>
              <a:srgbClr val="C00000"/>
            </a:solidFill>
            <a:prstDash val="solid"/>
            <a:round/>
            <a:headEnd type="stealth" w="med" len="med"/>
            <a:tailEnd type="stealth" w="med" len="med"/>
          </a:ln>
        </p:spPr>
      </p:cxnSp>
      <p:sp>
        <p:nvSpPr>
          <p:cNvPr id="144" name="TextBox 143">
            <a:extLst>
              <a:ext uri="{FF2B5EF4-FFF2-40B4-BE49-F238E27FC236}">
                <a16:creationId xmlns:a16="http://schemas.microsoft.com/office/drawing/2014/main" id="{91547766-2941-4A7A-A2A9-FADEA9CAA282}"/>
              </a:ext>
            </a:extLst>
          </p:cNvPr>
          <p:cNvSpPr txBox="1"/>
          <p:nvPr/>
        </p:nvSpPr>
        <p:spPr>
          <a:xfrm>
            <a:off x="3375480" y="4439455"/>
            <a:ext cx="1142177" cy="215962"/>
          </a:xfrm>
          <a:prstGeom prst="rect">
            <a:avLst/>
          </a:prstGeom>
          <a:noFill/>
          <a:effectLst/>
        </p:spPr>
        <p:txBody>
          <a:bodyPr wrap="square" lIns="91440" tIns="45720" rIns="91440" bIns="91440" rtlCol="0" anchor="t">
            <a:noAutofit/>
          </a:bodyPr>
          <a:lstStyle/>
          <a:p>
            <a:pPr algn="ctr">
              <a:lnSpc>
                <a:spcPct val="95000"/>
              </a:lnSpc>
              <a:spcAft>
                <a:spcPts val="0"/>
              </a:spcAft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iscoSansTT Light"/>
                <a:ea typeface="ＭＳ Ｐゴシック"/>
                <a:cs typeface="CiscoSansTT Light" panose="020B0503020201020303" pitchFamily="34" charset="0"/>
              </a:rPr>
              <a:t>Branch Routers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iscoSansTT Light" panose="020B0503020201020303" pitchFamily="34" charset="0"/>
              <a:ea typeface="ＭＳ Ｐゴシック" pitchFamily="34" charset="-128"/>
              <a:cs typeface="CiscoSansTT Light" panose="020B0503020201020303" pitchFamily="34" charset="0"/>
            </a:endParaRP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C07885AA-9172-4301-B4B1-C6705512DA47}"/>
              </a:ext>
            </a:extLst>
          </p:cNvPr>
          <p:cNvSpPr txBox="1"/>
          <p:nvPr/>
        </p:nvSpPr>
        <p:spPr>
          <a:xfrm>
            <a:off x="4759704" y="3895158"/>
            <a:ext cx="1488134" cy="215962"/>
          </a:xfrm>
          <a:prstGeom prst="rect">
            <a:avLst/>
          </a:prstGeom>
          <a:noFill/>
          <a:effectLst/>
        </p:spPr>
        <p:txBody>
          <a:bodyPr wrap="square" lIns="91440" tIns="45720" rIns="91440" bIns="91440" rtlCol="0" anchor="t">
            <a:noAutofit/>
          </a:bodyPr>
          <a:lstStyle/>
          <a:p>
            <a:pPr algn="ctr">
              <a:lnSpc>
                <a:spcPct val="95000"/>
              </a:lnSpc>
              <a:spcAft>
                <a:spcPts val="0"/>
              </a:spcAft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iscoSansTT Light"/>
                <a:ea typeface="ＭＳ Ｐゴシック"/>
                <a:cs typeface="CiscoSansTT Light" panose="020B0503020201020303" pitchFamily="34" charset="0"/>
              </a:rPr>
              <a:t>Datacenter Backhaul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iscoSansTT Light" panose="020B0503020201020303" pitchFamily="34" charset="0"/>
              <a:ea typeface="ＭＳ Ｐゴシック" pitchFamily="34" charset="-128"/>
              <a:cs typeface="CiscoSansTT Light" panose="020B0503020201020303" pitchFamily="34" charset="0"/>
            </a:endParaRPr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0696A265-CC4B-4514-95B5-A55BADB7BE46}"/>
              </a:ext>
            </a:extLst>
          </p:cNvPr>
          <p:cNvSpPr/>
          <p:nvPr/>
        </p:nvSpPr>
        <p:spPr>
          <a:xfrm>
            <a:off x="232703" y="1508516"/>
            <a:ext cx="561875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Spoke &amp; hub  w/Internet backhaul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6EBE4A"/>
                </a:solidFill>
              </a:rPr>
              <a:t>Branch Internet traffic backhauled to datacenter.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6EBE4A"/>
                </a:solidFill>
              </a:rPr>
              <a:t>Leverages powerful central firewalls for traffic inspection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Introduces latency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Problems in the Datacenter affect entire network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pic>
        <p:nvPicPr>
          <p:cNvPr id="171" name="Picture 170">
            <a:extLst>
              <a:ext uri="{FF2B5EF4-FFF2-40B4-BE49-F238E27FC236}">
                <a16:creationId xmlns:a16="http://schemas.microsoft.com/office/drawing/2014/main" id="{17360B39-BE2E-49C9-A8EA-803BE70BE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9886" y="3895158"/>
            <a:ext cx="489351" cy="489351"/>
          </a:xfrm>
          <a:prstGeom prst="rect">
            <a:avLst/>
          </a:prstGeom>
        </p:spPr>
      </p:pic>
      <p:sp>
        <p:nvSpPr>
          <p:cNvPr id="172" name="TextBox 171">
            <a:extLst>
              <a:ext uri="{FF2B5EF4-FFF2-40B4-BE49-F238E27FC236}">
                <a16:creationId xmlns:a16="http://schemas.microsoft.com/office/drawing/2014/main" id="{76A27C63-27CF-4DE6-86F0-4DEDFEE10D74}"/>
              </a:ext>
            </a:extLst>
          </p:cNvPr>
          <p:cNvSpPr txBox="1"/>
          <p:nvPr/>
        </p:nvSpPr>
        <p:spPr>
          <a:xfrm>
            <a:off x="6026926" y="4439455"/>
            <a:ext cx="1142177" cy="215962"/>
          </a:xfrm>
          <a:prstGeom prst="rect">
            <a:avLst/>
          </a:prstGeom>
          <a:noFill/>
          <a:effectLst/>
        </p:spPr>
        <p:txBody>
          <a:bodyPr wrap="square" lIns="91440" tIns="45720" rIns="91440" bIns="91440" rtlCol="0" anchor="t">
            <a:noAutofit/>
          </a:bodyPr>
          <a:lstStyle/>
          <a:p>
            <a:pPr algn="ctr">
              <a:lnSpc>
                <a:spcPct val="95000"/>
              </a:lnSpc>
              <a:spcAft>
                <a:spcPts val="0"/>
              </a:spcAft>
              <a:defRPr/>
            </a:pPr>
            <a:r>
              <a:rPr lang="en-US" sz="1000" dirty="0">
                <a:solidFill>
                  <a:srgbClr val="333333"/>
                </a:solidFill>
                <a:latin typeface="CiscoSansTT Light"/>
                <a:ea typeface="ＭＳ Ｐゴシック"/>
                <a:cs typeface="CiscoSansTT Light" panose="020B0503020201020303" pitchFamily="34" charset="0"/>
              </a:rPr>
              <a:t>Hub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iscoSansTT Light"/>
                <a:ea typeface="ＭＳ Ｐゴシック"/>
                <a:cs typeface="CiscoSansTT Light" panose="020B0503020201020303" pitchFamily="34" charset="0"/>
              </a:rPr>
              <a:t>Router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iscoSansTT Light" panose="020B0503020201020303" pitchFamily="34" charset="0"/>
              <a:ea typeface="ＭＳ Ｐゴシック" pitchFamily="34" charset="-128"/>
              <a:cs typeface="CiscoSansTT Light" panose="020B0503020201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0459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EC9CFD-9F50-4C15-9AAC-3C83A492F44F}"/>
              </a:ext>
            </a:extLst>
          </p:cNvPr>
          <p:cNvSpPr txBox="1"/>
          <p:nvPr/>
        </p:nvSpPr>
        <p:spPr>
          <a:xfrm>
            <a:off x="549756" y="2166818"/>
            <a:ext cx="4479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Traffic takes optimal path to cloud provider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36E311-12CA-482E-8C94-5FCDAA47973E}"/>
              </a:ext>
            </a:extLst>
          </p:cNvPr>
          <p:cNvSpPr txBox="1"/>
          <p:nvPr/>
        </p:nvSpPr>
        <p:spPr>
          <a:xfrm>
            <a:off x="2712720" y="2975914"/>
            <a:ext cx="4062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Datacenter issues don’t affect cloud apps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74036B-0618-4676-8432-3779B3BD8FEA}"/>
              </a:ext>
            </a:extLst>
          </p:cNvPr>
          <p:cNvSpPr txBox="1"/>
          <p:nvPr/>
        </p:nvSpPr>
        <p:spPr>
          <a:xfrm>
            <a:off x="698244" y="3847491"/>
            <a:ext cx="5885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FAA00"/>
                </a:solidFill>
              </a:rPr>
              <a:t>Saas</a:t>
            </a:r>
            <a:r>
              <a:rPr lang="en-US" dirty="0">
                <a:solidFill>
                  <a:srgbClr val="FFAA00"/>
                </a:solidFill>
              </a:rPr>
              <a:t>-based firewalls have higher feature velocity than traditional datacenter firewalls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0B3D9A-D109-4B2C-A9A9-21B3A0F909CB}"/>
              </a:ext>
            </a:extLst>
          </p:cNvPr>
          <p:cNvSpPr txBox="1"/>
          <p:nvPr/>
        </p:nvSpPr>
        <p:spPr>
          <a:xfrm>
            <a:off x="136542" y="1245691"/>
            <a:ext cx="6564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Reconfigure routers to use Umbrella Secure Internet Gateway (SIG)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8556F03-F2E4-41A7-ABA2-C96A30FE9D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277" r="15435"/>
          <a:stretch/>
        </p:blipFill>
        <p:spPr>
          <a:xfrm>
            <a:off x="6953250" y="1063229"/>
            <a:ext cx="2190750" cy="4010123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1C94047-DE8D-4F0A-B73E-C40A2D9563B3}"/>
              </a:ext>
            </a:extLst>
          </p:cNvPr>
          <p:cNvSpPr txBox="1"/>
          <p:nvPr/>
        </p:nvSpPr>
        <p:spPr>
          <a:xfrm>
            <a:off x="6953250" y="4765575"/>
            <a:ext cx="565651" cy="30777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Jules</a:t>
            </a:r>
          </a:p>
        </p:txBody>
      </p:sp>
    </p:spTree>
    <p:extLst>
      <p:ext uri="{BB962C8B-B14F-4D97-AF65-F5344CB8AC3E}">
        <p14:creationId xmlns:p14="http://schemas.microsoft.com/office/powerpoint/2010/main" val="2273376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698" y="2609850"/>
            <a:ext cx="6676139" cy="663083"/>
          </a:xfrm>
        </p:spPr>
        <p:txBody>
          <a:bodyPr/>
          <a:lstStyle/>
          <a:p>
            <a:r>
              <a:rPr lang="en-US" dirty="0" err="1"/>
              <a:t>Sig_XE</a:t>
            </a:r>
            <a:r>
              <a:rPr lang="en-US" dirty="0"/>
              <a:t> Implementation details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918D2E-AF0C-47E9-9BA4-2C155A98DD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44" y="501026"/>
            <a:ext cx="1414395" cy="159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04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3039C4FE-D4E6-42E5-AEF0-BAB4244656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6441" y="4043196"/>
            <a:ext cx="940279" cy="489351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FB388B1F-5D2A-4135-818D-A5371903E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203" y="2936756"/>
            <a:ext cx="839048" cy="5071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84BF4F-6E3E-4E66-B58D-0EF284DE4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5582" y="1439669"/>
            <a:ext cx="1154008" cy="661180"/>
          </a:xfrm>
          <a:prstGeom prst="rect">
            <a:avLst/>
          </a:prstGeom>
        </p:spPr>
      </p:pic>
      <p:sp>
        <p:nvSpPr>
          <p:cNvPr id="8" name="Title 4">
            <a:extLst>
              <a:ext uri="{FF2B5EF4-FFF2-40B4-BE49-F238E27FC236}">
                <a16:creationId xmlns:a16="http://schemas.microsoft.com/office/drawing/2014/main" id="{A0D2E614-2F0E-4FCB-92AB-C8BF6EB12D57}"/>
              </a:ext>
            </a:extLst>
          </p:cNvPr>
          <p:cNvSpPr txBox="1">
            <a:spLocks/>
          </p:cNvSpPr>
          <p:nvPr/>
        </p:nvSpPr>
        <p:spPr>
          <a:xfrm>
            <a:off x="237574" y="494751"/>
            <a:ext cx="8345488" cy="7318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Solution Architecture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7E49C3E-CF13-4116-8C2E-54E2A7F17277}"/>
              </a:ext>
            </a:extLst>
          </p:cNvPr>
          <p:cNvCxnSpPr>
            <a:cxnSpLocks/>
            <a:stCxn id="36" idx="3"/>
          </p:cNvCxnSpPr>
          <p:nvPr/>
        </p:nvCxnSpPr>
        <p:spPr>
          <a:xfrm>
            <a:off x="1053833" y="1725942"/>
            <a:ext cx="342608" cy="0"/>
          </a:xfrm>
          <a:prstGeom prst="line">
            <a:avLst/>
          </a:prstGeom>
          <a:ln w="12700" cap="rnd">
            <a:solidFill>
              <a:schemeClr val="tx1"/>
            </a:solidFill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oogle Shape;532;p80">
            <a:extLst>
              <a:ext uri="{FF2B5EF4-FFF2-40B4-BE49-F238E27FC236}">
                <a16:creationId xmlns:a16="http://schemas.microsoft.com/office/drawing/2014/main" id="{4B5D0125-4525-4DD6-8269-28F10F53FCC7}"/>
              </a:ext>
            </a:extLst>
          </p:cNvPr>
          <p:cNvGrpSpPr/>
          <p:nvPr/>
        </p:nvGrpSpPr>
        <p:grpSpPr>
          <a:xfrm>
            <a:off x="5698858" y="2100849"/>
            <a:ext cx="1728216" cy="878114"/>
            <a:chOff x="4407253" y="1201892"/>
            <a:chExt cx="3592763" cy="1827650"/>
          </a:xfrm>
        </p:grpSpPr>
        <p:sp>
          <p:nvSpPr>
            <p:cNvPr id="12" name="Google Shape;533;p80">
              <a:extLst>
                <a:ext uri="{FF2B5EF4-FFF2-40B4-BE49-F238E27FC236}">
                  <a16:creationId xmlns:a16="http://schemas.microsoft.com/office/drawing/2014/main" id="{B1D1C5ED-B0F1-47D2-B3A0-2057F953397A}"/>
                </a:ext>
              </a:extLst>
            </p:cNvPr>
            <p:cNvSpPr/>
            <p:nvPr/>
          </p:nvSpPr>
          <p:spPr>
            <a:xfrm>
              <a:off x="7542703" y="2132264"/>
              <a:ext cx="457313" cy="897276"/>
            </a:xfrm>
            <a:custGeom>
              <a:avLst/>
              <a:gdLst/>
              <a:ahLst/>
              <a:cxnLst/>
              <a:rect l="l" t="t" r="r" b="b"/>
              <a:pathLst>
                <a:path w="671482" h="1317490" extrusionOk="0">
                  <a:moveTo>
                    <a:pt x="173381" y="0"/>
                  </a:moveTo>
                  <a:lnTo>
                    <a:pt x="261265" y="27288"/>
                  </a:lnTo>
                  <a:cubicBezTo>
                    <a:pt x="502234" y="129226"/>
                    <a:pt x="671482" y="367869"/>
                    <a:pt x="671482" y="646005"/>
                  </a:cubicBezTo>
                  <a:cubicBezTo>
                    <a:pt x="671482" y="1016852"/>
                    <a:pt x="370597" y="1317490"/>
                    <a:pt x="0" y="1317490"/>
                  </a:cubicBezTo>
                </a:path>
              </a:pathLst>
            </a:custGeom>
            <a:noFill/>
            <a:ln w="50800" cap="rnd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4;p80">
              <a:extLst>
                <a:ext uri="{FF2B5EF4-FFF2-40B4-BE49-F238E27FC236}">
                  <a16:creationId xmlns:a16="http://schemas.microsoft.com/office/drawing/2014/main" id="{C3316A3F-107A-49CA-B957-8D5CC860817D}"/>
                </a:ext>
              </a:extLst>
            </p:cNvPr>
            <p:cNvSpPr/>
            <p:nvPr/>
          </p:nvSpPr>
          <p:spPr>
            <a:xfrm>
              <a:off x="4407253" y="2142887"/>
              <a:ext cx="457313" cy="886655"/>
            </a:xfrm>
            <a:custGeom>
              <a:avLst/>
              <a:gdLst/>
              <a:ahLst/>
              <a:cxnLst/>
              <a:rect l="l" t="t" r="r" b="b"/>
              <a:pathLst>
                <a:path w="671482" h="1301893" extrusionOk="0">
                  <a:moveTo>
                    <a:pt x="671482" y="1301893"/>
                  </a:moveTo>
                  <a:cubicBezTo>
                    <a:pt x="300885" y="1301893"/>
                    <a:pt x="0" y="1001255"/>
                    <a:pt x="0" y="630408"/>
                  </a:cubicBezTo>
                  <a:cubicBezTo>
                    <a:pt x="0" y="352272"/>
                    <a:pt x="169248" y="113629"/>
                    <a:pt x="410217" y="11691"/>
                  </a:cubicBezTo>
                  <a:lnTo>
                    <a:pt x="447870" y="0"/>
                  </a:lnTo>
                </a:path>
              </a:pathLst>
            </a:custGeom>
            <a:noFill/>
            <a:ln w="50800" cap="rnd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5" name="Google Shape;535;p80">
              <a:extLst>
                <a:ext uri="{FF2B5EF4-FFF2-40B4-BE49-F238E27FC236}">
                  <a16:creationId xmlns:a16="http://schemas.microsoft.com/office/drawing/2014/main" id="{628C68E4-822D-4FD9-A526-8B2261343CEA}"/>
                </a:ext>
              </a:extLst>
            </p:cNvPr>
            <p:cNvCxnSpPr/>
            <p:nvPr/>
          </p:nvCxnSpPr>
          <p:spPr>
            <a:xfrm rot="10800000">
              <a:off x="4843466" y="3029542"/>
              <a:ext cx="2698404" cy="0"/>
            </a:xfrm>
            <a:prstGeom prst="straightConnector1">
              <a:avLst/>
            </a:prstGeom>
            <a:noFill/>
            <a:ln w="50800" cap="rnd" cmpd="sng">
              <a:solidFill>
                <a:srgbClr val="BFBFB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" name="Google Shape;536;p80">
              <a:extLst>
                <a:ext uri="{FF2B5EF4-FFF2-40B4-BE49-F238E27FC236}">
                  <a16:creationId xmlns:a16="http://schemas.microsoft.com/office/drawing/2014/main" id="{2E3AB69C-B62F-44FB-8D30-C6B431F84D02}"/>
                </a:ext>
              </a:extLst>
            </p:cNvPr>
            <p:cNvSpPr/>
            <p:nvPr/>
          </p:nvSpPr>
          <p:spPr>
            <a:xfrm>
              <a:off x="4736564" y="1201892"/>
              <a:ext cx="1765777" cy="1049809"/>
            </a:xfrm>
            <a:custGeom>
              <a:avLst/>
              <a:gdLst/>
              <a:ahLst/>
              <a:cxnLst/>
              <a:rect l="l" t="t" r="r" b="b"/>
              <a:pathLst>
                <a:path w="2264147" h="1346105" extrusionOk="0">
                  <a:moveTo>
                    <a:pt x="4273" y="1346105"/>
                  </a:moveTo>
                  <a:lnTo>
                    <a:pt x="0" y="1261492"/>
                  </a:lnTo>
                  <a:cubicBezTo>
                    <a:pt x="0" y="564789"/>
                    <a:pt x="564789" y="0"/>
                    <a:pt x="1261492" y="0"/>
                  </a:cubicBezTo>
                  <a:cubicBezTo>
                    <a:pt x="1653388" y="0"/>
                    <a:pt x="2003545" y="178703"/>
                    <a:pt x="2234921" y="459066"/>
                  </a:cubicBezTo>
                  <a:lnTo>
                    <a:pt x="2264147" y="498149"/>
                  </a:lnTo>
                </a:path>
              </a:pathLst>
            </a:custGeom>
            <a:noFill/>
            <a:ln w="50800" cap="rnd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37;p80">
              <a:extLst>
                <a:ext uri="{FF2B5EF4-FFF2-40B4-BE49-F238E27FC236}">
                  <a16:creationId xmlns:a16="http://schemas.microsoft.com/office/drawing/2014/main" id="{DFDEEAC5-9B74-4543-A9B6-A31D2FECC51D}"/>
                </a:ext>
              </a:extLst>
            </p:cNvPr>
            <p:cNvSpPr/>
            <p:nvPr/>
          </p:nvSpPr>
          <p:spPr>
            <a:xfrm rot="162623">
              <a:off x="6453272" y="1413810"/>
              <a:ext cx="1211743" cy="807067"/>
            </a:xfrm>
            <a:custGeom>
              <a:avLst/>
              <a:gdLst/>
              <a:ahLst/>
              <a:cxnLst/>
              <a:rect l="l" t="t" r="r" b="b"/>
              <a:pathLst>
                <a:path w="1376155" h="916571" extrusionOk="0">
                  <a:moveTo>
                    <a:pt x="0" y="124411"/>
                  </a:moveTo>
                  <a:lnTo>
                    <a:pt x="22692" y="110625"/>
                  </a:lnTo>
                  <a:cubicBezTo>
                    <a:pt x="152564" y="40075"/>
                    <a:pt x="301394" y="0"/>
                    <a:pt x="459584" y="0"/>
                  </a:cubicBezTo>
                  <a:cubicBezTo>
                    <a:pt x="965792" y="0"/>
                    <a:pt x="1376155" y="410363"/>
                    <a:pt x="1376155" y="916571"/>
                  </a:cubicBezTo>
                </a:path>
              </a:pathLst>
            </a:custGeom>
            <a:noFill/>
            <a:ln w="50800" cap="rnd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7450197-E86B-4A14-B02F-B867298E4DE0}"/>
              </a:ext>
            </a:extLst>
          </p:cNvPr>
          <p:cNvSpPr txBox="1"/>
          <p:nvPr/>
        </p:nvSpPr>
        <p:spPr>
          <a:xfrm>
            <a:off x="3107312" y="2418180"/>
            <a:ext cx="1408656" cy="436610"/>
          </a:xfrm>
          <a:prstGeom prst="rect">
            <a:avLst/>
          </a:prstGeom>
          <a:noFill/>
          <a:effectLst/>
        </p:spPr>
        <p:txBody>
          <a:bodyPr wrap="square" tIns="45720" bIns="91440" rtlCol="0" anchor="t">
            <a:no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9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BCEB"/>
                </a:solidFill>
                <a:effectLst/>
                <a:uLnTx/>
                <a:uFillTx/>
                <a:latin typeface="CiscoSansTT Light" panose="020B0503020201020303" pitchFamily="34" charset="0"/>
                <a:ea typeface="ＭＳ Ｐゴシック" pitchFamily="34" charset="-128"/>
                <a:cs typeface="CiscoSansTT Light" panose="020B0503020201020303" pitchFamily="34" charset="0"/>
              </a:rPr>
              <a:t>Umbrella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E820D85-5A74-4B68-804B-F8F02CDC763E}"/>
              </a:ext>
            </a:extLst>
          </p:cNvPr>
          <p:cNvGrpSpPr/>
          <p:nvPr/>
        </p:nvGrpSpPr>
        <p:grpSpPr>
          <a:xfrm>
            <a:off x="2993326" y="2075354"/>
            <a:ext cx="1667788" cy="1083320"/>
            <a:chOff x="6770243" y="2020671"/>
            <a:chExt cx="1667788" cy="1083320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F5A703C-E9E7-46EA-B430-0D98ABF726E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70243" y="2020671"/>
              <a:ext cx="1667788" cy="893180"/>
              <a:chOff x="1848851" y="1439316"/>
              <a:chExt cx="2492801" cy="1335012"/>
            </a:xfrm>
          </p:grpSpPr>
          <p:sp>
            <p:nvSpPr>
              <p:cNvPr id="26" name="Freeform 111">
                <a:extLst>
                  <a:ext uri="{FF2B5EF4-FFF2-40B4-BE49-F238E27FC236}">
                    <a16:creationId xmlns:a16="http://schemas.microsoft.com/office/drawing/2014/main" id="{48A72469-66DD-49EC-B108-78270D550178}"/>
                  </a:ext>
                </a:extLst>
              </p:cNvPr>
              <p:cNvSpPr/>
              <p:nvPr/>
            </p:nvSpPr>
            <p:spPr>
              <a:xfrm rot="3300032">
                <a:off x="3398167" y="1713692"/>
                <a:ext cx="782748" cy="325466"/>
              </a:xfrm>
              <a:custGeom>
                <a:avLst/>
                <a:gdLst>
                  <a:gd name="connsiteX0" fmla="*/ 93636 w 763657"/>
                  <a:gd name="connsiteY0" fmla="*/ 139429 h 327630"/>
                  <a:gd name="connsiteX1" fmla="*/ 690959 w 763657"/>
                  <a:gd name="connsiteY1" fmla="*/ 109085 h 327630"/>
                  <a:gd name="connsiteX2" fmla="*/ 748448 w 763657"/>
                  <a:gd name="connsiteY2" fmla="*/ 172594 h 327630"/>
                  <a:gd name="connsiteX3" fmla="*/ 763657 w 763657"/>
                  <a:gd name="connsiteY3" fmla="*/ 195582 h 327630"/>
                  <a:gd name="connsiteX4" fmla="*/ 212297 w 763657"/>
                  <a:gd name="connsiteY4" fmla="*/ 327630 h 327630"/>
                  <a:gd name="connsiteX5" fmla="*/ 212297 w 763657"/>
                  <a:gd name="connsiteY5" fmla="*/ 311204 h 327630"/>
                  <a:gd name="connsiteX6" fmla="*/ 0 w 763657"/>
                  <a:gd name="connsiteY6" fmla="*/ 311204 h 327630"/>
                  <a:gd name="connsiteX7" fmla="*/ 1679 w 763657"/>
                  <a:gd name="connsiteY7" fmla="*/ 303443 h 327630"/>
                  <a:gd name="connsiteX8" fmla="*/ 93636 w 763657"/>
                  <a:gd name="connsiteY8" fmla="*/ 139429 h 327630"/>
                  <a:gd name="connsiteX0" fmla="*/ 212297 w 763657"/>
                  <a:gd name="connsiteY0" fmla="*/ 311204 h 402644"/>
                  <a:gd name="connsiteX1" fmla="*/ 0 w 763657"/>
                  <a:gd name="connsiteY1" fmla="*/ 311204 h 402644"/>
                  <a:gd name="connsiteX2" fmla="*/ 1679 w 763657"/>
                  <a:gd name="connsiteY2" fmla="*/ 303443 h 402644"/>
                  <a:gd name="connsiteX3" fmla="*/ 93636 w 763657"/>
                  <a:gd name="connsiteY3" fmla="*/ 139429 h 402644"/>
                  <a:gd name="connsiteX4" fmla="*/ 690959 w 763657"/>
                  <a:gd name="connsiteY4" fmla="*/ 109085 h 402644"/>
                  <a:gd name="connsiteX5" fmla="*/ 748448 w 763657"/>
                  <a:gd name="connsiteY5" fmla="*/ 172594 h 402644"/>
                  <a:gd name="connsiteX6" fmla="*/ 763657 w 763657"/>
                  <a:gd name="connsiteY6" fmla="*/ 195582 h 402644"/>
                  <a:gd name="connsiteX7" fmla="*/ 212297 w 763657"/>
                  <a:gd name="connsiteY7" fmla="*/ 327630 h 402644"/>
                  <a:gd name="connsiteX8" fmla="*/ 303737 w 763657"/>
                  <a:gd name="connsiteY8" fmla="*/ 402644 h 402644"/>
                  <a:gd name="connsiteX0" fmla="*/ 212297 w 763657"/>
                  <a:gd name="connsiteY0" fmla="*/ 311204 h 327630"/>
                  <a:gd name="connsiteX1" fmla="*/ 0 w 763657"/>
                  <a:gd name="connsiteY1" fmla="*/ 311204 h 327630"/>
                  <a:gd name="connsiteX2" fmla="*/ 1679 w 763657"/>
                  <a:gd name="connsiteY2" fmla="*/ 303443 h 327630"/>
                  <a:gd name="connsiteX3" fmla="*/ 93636 w 763657"/>
                  <a:gd name="connsiteY3" fmla="*/ 139429 h 327630"/>
                  <a:gd name="connsiteX4" fmla="*/ 690959 w 763657"/>
                  <a:gd name="connsiteY4" fmla="*/ 109085 h 327630"/>
                  <a:gd name="connsiteX5" fmla="*/ 748448 w 763657"/>
                  <a:gd name="connsiteY5" fmla="*/ 172594 h 327630"/>
                  <a:gd name="connsiteX6" fmla="*/ 763657 w 763657"/>
                  <a:gd name="connsiteY6" fmla="*/ 195582 h 327630"/>
                  <a:gd name="connsiteX7" fmla="*/ 212297 w 763657"/>
                  <a:gd name="connsiteY7" fmla="*/ 327630 h 327630"/>
                  <a:gd name="connsiteX0" fmla="*/ 212297 w 763657"/>
                  <a:gd name="connsiteY0" fmla="*/ 311204 h 311204"/>
                  <a:gd name="connsiteX1" fmla="*/ 0 w 763657"/>
                  <a:gd name="connsiteY1" fmla="*/ 311204 h 311204"/>
                  <a:gd name="connsiteX2" fmla="*/ 1679 w 763657"/>
                  <a:gd name="connsiteY2" fmla="*/ 303443 h 311204"/>
                  <a:gd name="connsiteX3" fmla="*/ 93636 w 763657"/>
                  <a:gd name="connsiteY3" fmla="*/ 139429 h 311204"/>
                  <a:gd name="connsiteX4" fmla="*/ 690959 w 763657"/>
                  <a:gd name="connsiteY4" fmla="*/ 109085 h 311204"/>
                  <a:gd name="connsiteX5" fmla="*/ 748448 w 763657"/>
                  <a:gd name="connsiteY5" fmla="*/ 172594 h 311204"/>
                  <a:gd name="connsiteX6" fmla="*/ 763657 w 763657"/>
                  <a:gd name="connsiteY6" fmla="*/ 195582 h 311204"/>
                  <a:gd name="connsiteX0" fmla="*/ 0 w 763657"/>
                  <a:gd name="connsiteY0" fmla="*/ 311204 h 311204"/>
                  <a:gd name="connsiteX1" fmla="*/ 1679 w 763657"/>
                  <a:gd name="connsiteY1" fmla="*/ 303443 h 311204"/>
                  <a:gd name="connsiteX2" fmla="*/ 93636 w 763657"/>
                  <a:gd name="connsiteY2" fmla="*/ 139429 h 311204"/>
                  <a:gd name="connsiteX3" fmla="*/ 690959 w 763657"/>
                  <a:gd name="connsiteY3" fmla="*/ 109085 h 311204"/>
                  <a:gd name="connsiteX4" fmla="*/ 748448 w 763657"/>
                  <a:gd name="connsiteY4" fmla="*/ 172594 h 311204"/>
                  <a:gd name="connsiteX5" fmla="*/ 763657 w 763657"/>
                  <a:gd name="connsiteY5" fmla="*/ 195582 h 311204"/>
                  <a:gd name="connsiteX0" fmla="*/ 0 w 748448"/>
                  <a:gd name="connsiteY0" fmla="*/ 311204 h 311204"/>
                  <a:gd name="connsiteX1" fmla="*/ 1679 w 748448"/>
                  <a:gd name="connsiteY1" fmla="*/ 303443 h 311204"/>
                  <a:gd name="connsiteX2" fmla="*/ 93636 w 748448"/>
                  <a:gd name="connsiteY2" fmla="*/ 139429 h 311204"/>
                  <a:gd name="connsiteX3" fmla="*/ 690959 w 748448"/>
                  <a:gd name="connsiteY3" fmla="*/ 109085 h 311204"/>
                  <a:gd name="connsiteX4" fmla="*/ 748448 w 748448"/>
                  <a:gd name="connsiteY4" fmla="*/ 172594 h 311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8448" h="311204">
                    <a:moveTo>
                      <a:pt x="0" y="311204"/>
                    </a:moveTo>
                    <a:lnTo>
                      <a:pt x="1679" y="303443"/>
                    </a:lnTo>
                    <a:cubicBezTo>
                      <a:pt x="19026" y="244368"/>
                      <a:pt x="49601" y="188177"/>
                      <a:pt x="93636" y="139429"/>
                    </a:cubicBezTo>
                    <a:cubicBezTo>
                      <a:pt x="250203" y="-33896"/>
                      <a:pt x="517634" y="-47482"/>
                      <a:pt x="690959" y="109085"/>
                    </a:cubicBezTo>
                    <a:cubicBezTo>
                      <a:pt x="712624" y="128656"/>
                      <a:pt x="731795" y="149959"/>
                      <a:pt x="748448" y="172594"/>
                    </a:cubicBezTo>
                  </a:path>
                </a:pathLst>
              </a:custGeom>
              <a:noFill/>
              <a:ln w="50800" cap="rnd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5073"/>
                  </a:solidFill>
                  <a:effectLst/>
                  <a:uLnTx/>
                  <a:uFillTx/>
                  <a:latin typeface="CiscoSansTT ExtraLight"/>
                  <a:ea typeface="+mn-ea"/>
                  <a:cs typeface="+mn-cs"/>
                </a:endParaRPr>
              </a:p>
            </p:txBody>
          </p:sp>
          <p:sp>
            <p:nvSpPr>
              <p:cNvPr id="27" name="Freeform 112">
                <a:extLst>
                  <a:ext uri="{FF2B5EF4-FFF2-40B4-BE49-F238E27FC236}">
                    <a16:creationId xmlns:a16="http://schemas.microsoft.com/office/drawing/2014/main" id="{5EA02B2E-FDB2-412F-BF93-6396304E6109}"/>
                  </a:ext>
                </a:extLst>
              </p:cNvPr>
              <p:cNvSpPr/>
              <p:nvPr/>
            </p:nvSpPr>
            <p:spPr>
              <a:xfrm>
                <a:off x="1848851" y="2138484"/>
                <a:ext cx="318488" cy="635844"/>
              </a:xfrm>
              <a:custGeom>
                <a:avLst/>
                <a:gdLst>
                  <a:gd name="connsiteX0" fmla="*/ 293809 w 392310"/>
                  <a:gd name="connsiteY0" fmla="*/ 0 h 607981"/>
                  <a:gd name="connsiteX1" fmla="*/ 293809 w 392310"/>
                  <a:gd name="connsiteY1" fmla="*/ 232977 h 607981"/>
                  <a:gd name="connsiteX2" fmla="*/ 392310 w 392310"/>
                  <a:gd name="connsiteY2" fmla="*/ 232977 h 607981"/>
                  <a:gd name="connsiteX3" fmla="*/ 304532 w 392310"/>
                  <a:gd name="connsiteY3" fmla="*/ 607981 h 607981"/>
                  <a:gd name="connsiteX4" fmla="*/ 0 w 392310"/>
                  <a:gd name="connsiteY4" fmla="*/ 303450 h 607981"/>
                  <a:gd name="connsiteX5" fmla="*/ 243158 w 392310"/>
                  <a:gd name="connsiteY5" fmla="*/ 5106 h 607981"/>
                  <a:gd name="connsiteX6" fmla="*/ 293809 w 392310"/>
                  <a:gd name="connsiteY6" fmla="*/ 0 h 607981"/>
                  <a:gd name="connsiteX0" fmla="*/ 392310 w 483750"/>
                  <a:gd name="connsiteY0" fmla="*/ 232977 h 607981"/>
                  <a:gd name="connsiteX1" fmla="*/ 304532 w 483750"/>
                  <a:gd name="connsiteY1" fmla="*/ 607981 h 607981"/>
                  <a:gd name="connsiteX2" fmla="*/ 0 w 483750"/>
                  <a:gd name="connsiteY2" fmla="*/ 303450 h 607981"/>
                  <a:gd name="connsiteX3" fmla="*/ 243158 w 483750"/>
                  <a:gd name="connsiteY3" fmla="*/ 5106 h 607981"/>
                  <a:gd name="connsiteX4" fmla="*/ 293809 w 483750"/>
                  <a:gd name="connsiteY4" fmla="*/ 0 h 607981"/>
                  <a:gd name="connsiteX5" fmla="*/ 293809 w 483750"/>
                  <a:gd name="connsiteY5" fmla="*/ 232977 h 607981"/>
                  <a:gd name="connsiteX6" fmla="*/ 483750 w 483750"/>
                  <a:gd name="connsiteY6" fmla="*/ 324417 h 607981"/>
                  <a:gd name="connsiteX0" fmla="*/ 392310 w 392310"/>
                  <a:gd name="connsiteY0" fmla="*/ 232977 h 607981"/>
                  <a:gd name="connsiteX1" fmla="*/ 304532 w 392310"/>
                  <a:gd name="connsiteY1" fmla="*/ 607981 h 607981"/>
                  <a:gd name="connsiteX2" fmla="*/ 0 w 392310"/>
                  <a:gd name="connsiteY2" fmla="*/ 303450 h 607981"/>
                  <a:gd name="connsiteX3" fmla="*/ 243158 w 392310"/>
                  <a:gd name="connsiteY3" fmla="*/ 5106 h 607981"/>
                  <a:gd name="connsiteX4" fmla="*/ 293809 w 392310"/>
                  <a:gd name="connsiteY4" fmla="*/ 0 h 607981"/>
                  <a:gd name="connsiteX5" fmla="*/ 293809 w 392310"/>
                  <a:gd name="connsiteY5" fmla="*/ 232977 h 607981"/>
                  <a:gd name="connsiteX0" fmla="*/ 392310 w 392310"/>
                  <a:gd name="connsiteY0" fmla="*/ 232977 h 607981"/>
                  <a:gd name="connsiteX1" fmla="*/ 304532 w 392310"/>
                  <a:gd name="connsiteY1" fmla="*/ 607981 h 607981"/>
                  <a:gd name="connsiteX2" fmla="*/ 0 w 392310"/>
                  <a:gd name="connsiteY2" fmla="*/ 303450 h 607981"/>
                  <a:gd name="connsiteX3" fmla="*/ 243158 w 392310"/>
                  <a:gd name="connsiteY3" fmla="*/ 5106 h 607981"/>
                  <a:gd name="connsiteX4" fmla="*/ 293809 w 392310"/>
                  <a:gd name="connsiteY4" fmla="*/ 0 h 607981"/>
                  <a:gd name="connsiteX0" fmla="*/ 304532 w 304532"/>
                  <a:gd name="connsiteY0" fmla="*/ 607981 h 607981"/>
                  <a:gd name="connsiteX1" fmla="*/ 0 w 304532"/>
                  <a:gd name="connsiteY1" fmla="*/ 303450 h 607981"/>
                  <a:gd name="connsiteX2" fmla="*/ 243158 w 304532"/>
                  <a:gd name="connsiteY2" fmla="*/ 5106 h 607981"/>
                  <a:gd name="connsiteX3" fmla="*/ 293809 w 304532"/>
                  <a:gd name="connsiteY3" fmla="*/ 0 h 607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4532" h="607981">
                    <a:moveTo>
                      <a:pt x="304532" y="607981"/>
                    </a:moveTo>
                    <a:cubicBezTo>
                      <a:pt x="136344" y="607981"/>
                      <a:pt x="0" y="471638"/>
                      <a:pt x="0" y="303450"/>
                    </a:cubicBezTo>
                    <a:cubicBezTo>
                      <a:pt x="0" y="156286"/>
                      <a:pt x="104388" y="33502"/>
                      <a:pt x="243158" y="5106"/>
                    </a:cubicBezTo>
                    <a:lnTo>
                      <a:pt x="293809" y="0"/>
                    </a:lnTo>
                  </a:path>
                </a:pathLst>
              </a:custGeom>
              <a:noFill/>
              <a:ln w="50800" cap="rnd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5073"/>
                  </a:solidFill>
                  <a:effectLst/>
                  <a:uLnTx/>
                  <a:uFillTx/>
                  <a:latin typeface="CiscoSansTT ExtraLight"/>
                  <a:ea typeface="+mn-ea"/>
                  <a:cs typeface="+mn-cs"/>
                </a:endParaRPr>
              </a:p>
            </p:txBody>
          </p:sp>
          <p:sp>
            <p:nvSpPr>
              <p:cNvPr id="28" name="Freeform 113">
                <a:extLst>
                  <a:ext uri="{FF2B5EF4-FFF2-40B4-BE49-F238E27FC236}">
                    <a16:creationId xmlns:a16="http://schemas.microsoft.com/office/drawing/2014/main" id="{4CDDB333-88E3-4321-8B3A-A8682ED2BCCE}"/>
                  </a:ext>
                </a:extLst>
              </p:cNvPr>
              <p:cNvSpPr/>
              <p:nvPr/>
            </p:nvSpPr>
            <p:spPr>
              <a:xfrm rot="787047" flipH="1">
                <a:off x="2237837" y="1439316"/>
                <a:ext cx="1158045" cy="919888"/>
              </a:xfrm>
              <a:custGeom>
                <a:avLst/>
                <a:gdLst>
                  <a:gd name="connsiteX0" fmla="*/ 472534 w 1270634"/>
                  <a:gd name="connsiteY0" fmla="*/ 0 h 1009323"/>
                  <a:gd name="connsiteX1" fmla="*/ 1270634 w 1270634"/>
                  <a:gd name="connsiteY1" fmla="*/ 798100 h 1009323"/>
                  <a:gd name="connsiteX2" fmla="*/ 1254419 w 1270634"/>
                  <a:gd name="connsiteY2" fmla="*/ 958945 h 1009323"/>
                  <a:gd name="connsiteX3" fmla="*/ 1241466 w 1270634"/>
                  <a:gd name="connsiteY3" fmla="*/ 1009323 h 1009323"/>
                  <a:gd name="connsiteX4" fmla="*/ 371141 w 1270634"/>
                  <a:gd name="connsiteY4" fmla="*/ 1009323 h 1009323"/>
                  <a:gd name="connsiteX5" fmla="*/ 371141 w 1270634"/>
                  <a:gd name="connsiteY5" fmla="*/ 158010 h 1009323"/>
                  <a:gd name="connsiteX6" fmla="*/ 0 w 1270634"/>
                  <a:gd name="connsiteY6" fmla="*/ 158010 h 1009323"/>
                  <a:gd name="connsiteX7" fmla="*/ 26309 w 1270634"/>
                  <a:gd name="connsiteY7" fmla="*/ 136303 h 1009323"/>
                  <a:gd name="connsiteX8" fmla="*/ 472534 w 1270634"/>
                  <a:gd name="connsiteY8" fmla="*/ 0 h 1009323"/>
                  <a:gd name="connsiteX0" fmla="*/ 371141 w 1270634"/>
                  <a:gd name="connsiteY0" fmla="*/ 158010 h 1009323"/>
                  <a:gd name="connsiteX1" fmla="*/ 0 w 1270634"/>
                  <a:gd name="connsiteY1" fmla="*/ 158010 h 1009323"/>
                  <a:gd name="connsiteX2" fmla="*/ 26309 w 1270634"/>
                  <a:gd name="connsiteY2" fmla="*/ 136303 h 1009323"/>
                  <a:gd name="connsiteX3" fmla="*/ 472534 w 1270634"/>
                  <a:gd name="connsiteY3" fmla="*/ 0 h 1009323"/>
                  <a:gd name="connsiteX4" fmla="*/ 1270634 w 1270634"/>
                  <a:gd name="connsiteY4" fmla="*/ 798100 h 1009323"/>
                  <a:gd name="connsiteX5" fmla="*/ 1254419 w 1270634"/>
                  <a:gd name="connsiteY5" fmla="*/ 958945 h 1009323"/>
                  <a:gd name="connsiteX6" fmla="*/ 1241466 w 1270634"/>
                  <a:gd name="connsiteY6" fmla="*/ 1009323 h 1009323"/>
                  <a:gd name="connsiteX7" fmla="*/ 371141 w 1270634"/>
                  <a:gd name="connsiteY7" fmla="*/ 1009323 h 1009323"/>
                  <a:gd name="connsiteX8" fmla="*/ 462581 w 1270634"/>
                  <a:gd name="connsiteY8" fmla="*/ 249450 h 1009323"/>
                  <a:gd name="connsiteX0" fmla="*/ 0 w 1270634"/>
                  <a:gd name="connsiteY0" fmla="*/ 158010 h 1009323"/>
                  <a:gd name="connsiteX1" fmla="*/ 26309 w 1270634"/>
                  <a:gd name="connsiteY1" fmla="*/ 136303 h 1009323"/>
                  <a:gd name="connsiteX2" fmla="*/ 472534 w 1270634"/>
                  <a:gd name="connsiteY2" fmla="*/ 0 h 1009323"/>
                  <a:gd name="connsiteX3" fmla="*/ 1270634 w 1270634"/>
                  <a:gd name="connsiteY3" fmla="*/ 798100 h 1009323"/>
                  <a:gd name="connsiteX4" fmla="*/ 1254419 w 1270634"/>
                  <a:gd name="connsiteY4" fmla="*/ 958945 h 1009323"/>
                  <a:gd name="connsiteX5" fmla="*/ 1241466 w 1270634"/>
                  <a:gd name="connsiteY5" fmla="*/ 1009323 h 1009323"/>
                  <a:gd name="connsiteX6" fmla="*/ 371141 w 1270634"/>
                  <a:gd name="connsiteY6" fmla="*/ 1009323 h 1009323"/>
                  <a:gd name="connsiteX7" fmla="*/ 462581 w 1270634"/>
                  <a:gd name="connsiteY7" fmla="*/ 249450 h 1009323"/>
                  <a:gd name="connsiteX0" fmla="*/ 0 w 1270634"/>
                  <a:gd name="connsiteY0" fmla="*/ 158010 h 1009323"/>
                  <a:gd name="connsiteX1" fmla="*/ 26309 w 1270634"/>
                  <a:gd name="connsiteY1" fmla="*/ 136303 h 1009323"/>
                  <a:gd name="connsiteX2" fmla="*/ 472534 w 1270634"/>
                  <a:gd name="connsiteY2" fmla="*/ 0 h 1009323"/>
                  <a:gd name="connsiteX3" fmla="*/ 1270634 w 1270634"/>
                  <a:gd name="connsiteY3" fmla="*/ 798100 h 1009323"/>
                  <a:gd name="connsiteX4" fmla="*/ 1254419 w 1270634"/>
                  <a:gd name="connsiteY4" fmla="*/ 958945 h 1009323"/>
                  <a:gd name="connsiteX5" fmla="*/ 1241466 w 1270634"/>
                  <a:gd name="connsiteY5" fmla="*/ 1009323 h 1009323"/>
                  <a:gd name="connsiteX6" fmla="*/ 371141 w 1270634"/>
                  <a:gd name="connsiteY6" fmla="*/ 1009323 h 1009323"/>
                  <a:gd name="connsiteX0" fmla="*/ 0 w 1270634"/>
                  <a:gd name="connsiteY0" fmla="*/ 158010 h 1009323"/>
                  <a:gd name="connsiteX1" fmla="*/ 26309 w 1270634"/>
                  <a:gd name="connsiteY1" fmla="*/ 136303 h 1009323"/>
                  <a:gd name="connsiteX2" fmla="*/ 472534 w 1270634"/>
                  <a:gd name="connsiteY2" fmla="*/ 0 h 1009323"/>
                  <a:gd name="connsiteX3" fmla="*/ 1270634 w 1270634"/>
                  <a:gd name="connsiteY3" fmla="*/ 798100 h 1009323"/>
                  <a:gd name="connsiteX4" fmla="*/ 1254419 w 1270634"/>
                  <a:gd name="connsiteY4" fmla="*/ 958945 h 1009323"/>
                  <a:gd name="connsiteX5" fmla="*/ 1241466 w 1270634"/>
                  <a:gd name="connsiteY5" fmla="*/ 1009323 h 1009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70634" h="1009323">
                    <a:moveTo>
                      <a:pt x="0" y="158010"/>
                    </a:moveTo>
                    <a:lnTo>
                      <a:pt x="26309" y="136303"/>
                    </a:lnTo>
                    <a:cubicBezTo>
                      <a:pt x="153687" y="50248"/>
                      <a:pt x="307242" y="0"/>
                      <a:pt x="472534" y="0"/>
                    </a:cubicBezTo>
                    <a:cubicBezTo>
                      <a:pt x="913312" y="0"/>
                      <a:pt x="1270634" y="357322"/>
                      <a:pt x="1270634" y="798100"/>
                    </a:cubicBezTo>
                    <a:cubicBezTo>
                      <a:pt x="1270634" y="853197"/>
                      <a:pt x="1265051" y="906991"/>
                      <a:pt x="1254419" y="958945"/>
                    </a:cubicBezTo>
                    <a:lnTo>
                      <a:pt x="1241466" y="1009323"/>
                    </a:lnTo>
                  </a:path>
                </a:pathLst>
              </a:custGeom>
              <a:noFill/>
              <a:ln w="50800" cap="rnd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5073"/>
                  </a:solidFill>
                  <a:effectLst/>
                  <a:uLnTx/>
                  <a:uFillTx/>
                  <a:latin typeface="CiscoSansTT ExtraLight"/>
                  <a:ea typeface="+mn-ea"/>
                  <a:cs typeface="+mn-cs"/>
                </a:endParaRPr>
              </a:p>
            </p:txBody>
          </p:sp>
          <p:sp>
            <p:nvSpPr>
              <p:cNvPr id="29" name="Freeform 115">
                <a:extLst>
                  <a:ext uri="{FF2B5EF4-FFF2-40B4-BE49-F238E27FC236}">
                    <a16:creationId xmlns:a16="http://schemas.microsoft.com/office/drawing/2014/main" id="{62F5D156-D95D-488E-A03D-9E966A539A06}"/>
                  </a:ext>
                </a:extLst>
              </p:cNvPr>
              <p:cNvSpPr/>
              <p:nvPr/>
            </p:nvSpPr>
            <p:spPr>
              <a:xfrm flipH="1">
                <a:off x="4023164" y="2138484"/>
                <a:ext cx="318488" cy="635844"/>
              </a:xfrm>
              <a:custGeom>
                <a:avLst/>
                <a:gdLst>
                  <a:gd name="connsiteX0" fmla="*/ 293809 w 392310"/>
                  <a:gd name="connsiteY0" fmla="*/ 0 h 607981"/>
                  <a:gd name="connsiteX1" fmla="*/ 293809 w 392310"/>
                  <a:gd name="connsiteY1" fmla="*/ 232977 h 607981"/>
                  <a:gd name="connsiteX2" fmla="*/ 392310 w 392310"/>
                  <a:gd name="connsiteY2" fmla="*/ 232977 h 607981"/>
                  <a:gd name="connsiteX3" fmla="*/ 304532 w 392310"/>
                  <a:gd name="connsiteY3" fmla="*/ 607981 h 607981"/>
                  <a:gd name="connsiteX4" fmla="*/ 0 w 392310"/>
                  <a:gd name="connsiteY4" fmla="*/ 303450 h 607981"/>
                  <a:gd name="connsiteX5" fmla="*/ 243158 w 392310"/>
                  <a:gd name="connsiteY5" fmla="*/ 5106 h 607981"/>
                  <a:gd name="connsiteX6" fmla="*/ 293809 w 392310"/>
                  <a:gd name="connsiteY6" fmla="*/ 0 h 607981"/>
                  <a:gd name="connsiteX0" fmla="*/ 392310 w 483750"/>
                  <a:gd name="connsiteY0" fmla="*/ 232977 h 607981"/>
                  <a:gd name="connsiteX1" fmla="*/ 304532 w 483750"/>
                  <a:gd name="connsiteY1" fmla="*/ 607981 h 607981"/>
                  <a:gd name="connsiteX2" fmla="*/ 0 w 483750"/>
                  <a:gd name="connsiteY2" fmla="*/ 303450 h 607981"/>
                  <a:gd name="connsiteX3" fmla="*/ 243158 w 483750"/>
                  <a:gd name="connsiteY3" fmla="*/ 5106 h 607981"/>
                  <a:gd name="connsiteX4" fmla="*/ 293809 w 483750"/>
                  <a:gd name="connsiteY4" fmla="*/ 0 h 607981"/>
                  <a:gd name="connsiteX5" fmla="*/ 293809 w 483750"/>
                  <a:gd name="connsiteY5" fmla="*/ 232977 h 607981"/>
                  <a:gd name="connsiteX6" fmla="*/ 483750 w 483750"/>
                  <a:gd name="connsiteY6" fmla="*/ 324417 h 607981"/>
                  <a:gd name="connsiteX0" fmla="*/ 392310 w 392310"/>
                  <a:gd name="connsiteY0" fmla="*/ 232977 h 607981"/>
                  <a:gd name="connsiteX1" fmla="*/ 304532 w 392310"/>
                  <a:gd name="connsiteY1" fmla="*/ 607981 h 607981"/>
                  <a:gd name="connsiteX2" fmla="*/ 0 w 392310"/>
                  <a:gd name="connsiteY2" fmla="*/ 303450 h 607981"/>
                  <a:gd name="connsiteX3" fmla="*/ 243158 w 392310"/>
                  <a:gd name="connsiteY3" fmla="*/ 5106 h 607981"/>
                  <a:gd name="connsiteX4" fmla="*/ 293809 w 392310"/>
                  <a:gd name="connsiteY4" fmla="*/ 0 h 607981"/>
                  <a:gd name="connsiteX5" fmla="*/ 293809 w 392310"/>
                  <a:gd name="connsiteY5" fmla="*/ 232977 h 607981"/>
                  <a:gd name="connsiteX0" fmla="*/ 392310 w 392310"/>
                  <a:gd name="connsiteY0" fmla="*/ 232977 h 607981"/>
                  <a:gd name="connsiteX1" fmla="*/ 304532 w 392310"/>
                  <a:gd name="connsiteY1" fmla="*/ 607981 h 607981"/>
                  <a:gd name="connsiteX2" fmla="*/ 0 w 392310"/>
                  <a:gd name="connsiteY2" fmla="*/ 303450 h 607981"/>
                  <a:gd name="connsiteX3" fmla="*/ 243158 w 392310"/>
                  <a:gd name="connsiteY3" fmla="*/ 5106 h 607981"/>
                  <a:gd name="connsiteX4" fmla="*/ 293809 w 392310"/>
                  <a:gd name="connsiteY4" fmla="*/ 0 h 607981"/>
                  <a:gd name="connsiteX0" fmla="*/ 304532 w 304532"/>
                  <a:gd name="connsiteY0" fmla="*/ 607981 h 607981"/>
                  <a:gd name="connsiteX1" fmla="*/ 0 w 304532"/>
                  <a:gd name="connsiteY1" fmla="*/ 303450 h 607981"/>
                  <a:gd name="connsiteX2" fmla="*/ 243158 w 304532"/>
                  <a:gd name="connsiteY2" fmla="*/ 5106 h 607981"/>
                  <a:gd name="connsiteX3" fmla="*/ 293809 w 304532"/>
                  <a:gd name="connsiteY3" fmla="*/ 0 h 607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4532" h="607981">
                    <a:moveTo>
                      <a:pt x="304532" y="607981"/>
                    </a:moveTo>
                    <a:cubicBezTo>
                      <a:pt x="136344" y="607981"/>
                      <a:pt x="0" y="471638"/>
                      <a:pt x="0" y="303450"/>
                    </a:cubicBezTo>
                    <a:cubicBezTo>
                      <a:pt x="0" y="156286"/>
                      <a:pt x="104388" y="33502"/>
                      <a:pt x="243158" y="5106"/>
                    </a:cubicBezTo>
                    <a:lnTo>
                      <a:pt x="293809" y="0"/>
                    </a:lnTo>
                  </a:path>
                </a:pathLst>
              </a:custGeom>
              <a:noFill/>
              <a:ln w="50800" cap="rnd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5073"/>
                  </a:solidFill>
                  <a:effectLst/>
                  <a:uLnTx/>
                  <a:uFillTx/>
                  <a:latin typeface="CiscoSansTT ExtraLight"/>
                  <a:ea typeface="+mn-ea"/>
                  <a:cs typeface="+mn-cs"/>
                </a:endParaRPr>
              </a:p>
            </p:txBody>
          </p:sp>
          <p:sp>
            <p:nvSpPr>
              <p:cNvPr id="30" name="Freeform 116">
                <a:extLst>
                  <a:ext uri="{FF2B5EF4-FFF2-40B4-BE49-F238E27FC236}">
                    <a16:creationId xmlns:a16="http://schemas.microsoft.com/office/drawing/2014/main" id="{B7476626-C3C1-45C8-822E-4E54CE09FB83}"/>
                  </a:ext>
                </a:extLst>
              </p:cNvPr>
              <p:cNvSpPr/>
              <p:nvPr/>
            </p:nvSpPr>
            <p:spPr>
              <a:xfrm flipH="1">
                <a:off x="1848851" y="2455841"/>
                <a:ext cx="2492801" cy="318487"/>
              </a:xfrm>
              <a:custGeom>
                <a:avLst/>
                <a:gdLst>
                  <a:gd name="connsiteX0" fmla="*/ 2492801 w 2492801"/>
                  <a:gd name="connsiteY0" fmla="*/ 0 h 318487"/>
                  <a:gd name="connsiteX1" fmla="*/ 1246401 w 2492801"/>
                  <a:gd name="connsiteY1" fmla="*/ 145032 h 318487"/>
                  <a:gd name="connsiteX2" fmla="*/ 0 w 2492801"/>
                  <a:gd name="connsiteY2" fmla="*/ 0 h 318487"/>
                  <a:gd name="connsiteX3" fmla="*/ 318488 w 2492801"/>
                  <a:gd name="connsiteY3" fmla="*/ 318487 h 318487"/>
                  <a:gd name="connsiteX4" fmla="*/ 1246401 w 2492801"/>
                  <a:gd name="connsiteY4" fmla="*/ 161662 h 318487"/>
                  <a:gd name="connsiteX5" fmla="*/ 2174313 w 2492801"/>
                  <a:gd name="connsiteY5" fmla="*/ 318487 h 318487"/>
                  <a:gd name="connsiteX6" fmla="*/ 2492801 w 2492801"/>
                  <a:gd name="connsiteY6" fmla="*/ 0 h 318487"/>
                  <a:gd name="connsiteX0" fmla="*/ 2492801 w 2492801"/>
                  <a:gd name="connsiteY0" fmla="*/ 0 h 318487"/>
                  <a:gd name="connsiteX1" fmla="*/ 1246401 w 2492801"/>
                  <a:gd name="connsiteY1" fmla="*/ 145032 h 318487"/>
                  <a:gd name="connsiteX2" fmla="*/ 0 w 2492801"/>
                  <a:gd name="connsiteY2" fmla="*/ 0 h 318487"/>
                  <a:gd name="connsiteX3" fmla="*/ 318488 w 2492801"/>
                  <a:gd name="connsiteY3" fmla="*/ 318487 h 318487"/>
                  <a:gd name="connsiteX4" fmla="*/ 2174313 w 2492801"/>
                  <a:gd name="connsiteY4" fmla="*/ 318487 h 318487"/>
                  <a:gd name="connsiteX5" fmla="*/ 2492801 w 2492801"/>
                  <a:gd name="connsiteY5" fmla="*/ 0 h 318487"/>
                  <a:gd name="connsiteX0" fmla="*/ 1246401 w 2492801"/>
                  <a:gd name="connsiteY0" fmla="*/ 145032 h 318487"/>
                  <a:gd name="connsiteX1" fmla="*/ 0 w 2492801"/>
                  <a:gd name="connsiteY1" fmla="*/ 0 h 318487"/>
                  <a:gd name="connsiteX2" fmla="*/ 318488 w 2492801"/>
                  <a:gd name="connsiteY2" fmla="*/ 318487 h 318487"/>
                  <a:gd name="connsiteX3" fmla="*/ 2174313 w 2492801"/>
                  <a:gd name="connsiteY3" fmla="*/ 318487 h 318487"/>
                  <a:gd name="connsiteX4" fmla="*/ 2492801 w 2492801"/>
                  <a:gd name="connsiteY4" fmla="*/ 0 h 318487"/>
                  <a:gd name="connsiteX5" fmla="*/ 1337841 w 2492801"/>
                  <a:gd name="connsiteY5" fmla="*/ 236472 h 318487"/>
                  <a:gd name="connsiteX0" fmla="*/ 1246401 w 2492801"/>
                  <a:gd name="connsiteY0" fmla="*/ 145032 h 318487"/>
                  <a:gd name="connsiteX1" fmla="*/ 0 w 2492801"/>
                  <a:gd name="connsiteY1" fmla="*/ 0 h 318487"/>
                  <a:gd name="connsiteX2" fmla="*/ 318488 w 2492801"/>
                  <a:gd name="connsiteY2" fmla="*/ 318487 h 318487"/>
                  <a:gd name="connsiteX3" fmla="*/ 2174313 w 2492801"/>
                  <a:gd name="connsiteY3" fmla="*/ 318487 h 318487"/>
                  <a:gd name="connsiteX4" fmla="*/ 2492801 w 2492801"/>
                  <a:gd name="connsiteY4" fmla="*/ 0 h 318487"/>
                  <a:gd name="connsiteX0" fmla="*/ 0 w 2492801"/>
                  <a:gd name="connsiteY0" fmla="*/ 0 h 318487"/>
                  <a:gd name="connsiteX1" fmla="*/ 318488 w 2492801"/>
                  <a:gd name="connsiteY1" fmla="*/ 318487 h 318487"/>
                  <a:gd name="connsiteX2" fmla="*/ 2174313 w 2492801"/>
                  <a:gd name="connsiteY2" fmla="*/ 318487 h 318487"/>
                  <a:gd name="connsiteX3" fmla="*/ 2492801 w 2492801"/>
                  <a:gd name="connsiteY3" fmla="*/ 0 h 318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492801" h="318487">
                    <a:moveTo>
                      <a:pt x="0" y="0"/>
                    </a:moveTo>
                    <a:cubicBezTo>
                      <a:pt x="0" y="175896"/>
                      <a:pt x="142592" y="318487"/>
                      <a:pt x="318488" y="318487"/>
                    </a:cubicBezTo>
                    <a:lnTo>
                      <a:pt x="2174313" y="318487"/>
                    </a:lnTo>
                    <a:cubicBezTo>
                      <a:pt x="2350209" y="318487"/>
                      <a:pt x="2492801" y="175896"/>
                      <a:pt x="2492801" y="0"/>
                    </a:cubicBezTo>
                  </a:path>
                </a:pathLst>
              </a:custGeom>
              <a:noFill/>
              <a:ln w="50800" cap="rnd">
                <a:solidFill>
                  <a:srgbClr val="92D05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5073"/>
                  </a:solidFill>
                  <a:effectLst/>
                  <a:uLnTx/>
                  <a:uFillTx/>
                  <a:latin typeface="CiscoSansTT ExtraLight"/>
                  <a:ea typeface="+mn-ea"/>
                  <a:cs typeface="+mn-cs"/>
                </a:endParaRPr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4E2A2B5-C6C0-4D14-B1C2-34936C665FFC}"/>
                </a:ext>
              </a:extLst>
            </p:cNvPr>
            <p:cNvGrpSpPr/>
            <p:nvPr/>
          </p:nvGrpSpPr>
          <p:grpSpPr>
            <a:xfrm>
              <a:off x="7418610" y="2732655"/>
              <a:ext cx="371055" cy="371336"/>
              <a:chOff x="5711707" y="1291155"/>
              <a:chExt cx="514647" cy="515039"/>
            </a:xfrm>
            <a:solidFill>
              <a:schemeClr val="bg2"/>
            </a:solidFill>
          </p:grpSpPr>
          <p:sp>
            <p:nvSpPr>
              <p:cNvPr id="22" name="Freeform 135">
                <a:extLst>
                  <a:ext uri="{FF2B5EF4-FFF2-40B4-BE49-F238E27FC236}">
                    <a16:creationId xmlns:a16="http://schemas.microsoft.com/office/drawing/2014/main" id="{330C8BC5-F439-48E6-8806-5C88065483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H="1">
                <a:off x="5711707" y="1291155"/>
                <a:ext cx="514647" cy="515039"/>
              </a:xfrm>
              <a:custGeom>
                <a:avLst/>
                <a:gdLst>
                  <a:gd name="T0" fmla="*/ 10703 w 11588"/>
                  <a:gd name="T1" fmla="*/ 1311 h 11596"/>
                  <a:gd name="T2" fmla="*/ 9966 w 11588"/>
                  <a:gd name="T3" fmla="*/ 575 h 11596"/>
                  <a:gd name="T4" fmla="*/ 9244 w 11588"/>
                  <a:gd name="T5" fmla="*/ 1178 h 11596"/>
                  <a:gd name="T6" fmla="*/ 6625 w 11588"/>
                  <a:gd name="T7" fmla="*/ 704 h 11596"/>
                  <a:gd name="T8" fmla="*/ 5892 w 11588"/>
                  <a:gd name="T9" fmla="*/ 0 h 11596"/>
                  <a:gd name="T10" fmla="*/ 5161 w 11588"/>
                  <a:gd name="T11" fmla="*/ 683 h 11596"/>
                  <a:gd name="T12" fmla="*/ 2349 w 11588"/>
                  <a:gd name="T13" fmla="*/ 1184 h 11596"/>
                  <a:gd name="T14" fmla="*/ 1626 w 11588"/>
                  <a:gd name="T15" fmla="*/ 575 h 11596"/>
                  <a:gd name="T16" fmla="*/ 890 w 11588"/>
                  <a:gd name="T17" fmla="*/ 1311 h 11596"/>
                  <a:gd name="T18" fmla="*/ 5770 w 11588"/>
                  <a:gd name="T19" fmla="*/ 11595 h 11596"/>
                  <a:gd name="T20" fmla="*/ 5794 w 11588"/>
                  <a:gd name="T21" fmla="*/ 11590 h 11596"/>
                  <a:gd name="T22" fmla="*/ 5818 w 11588"/>
                  <a:gd name="T23" fmla="*/ 11595 h 11596"/>
                  <a:gd name="T24" fmla="*/ 10703 w 11588"/>
                  <a:gd name="T25" fmla="*/ 1311 h 115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588" h="11596">
                    <a:moveTo>
                      <a:pt x="10703" y="1311"/>
                    </a:moveTo>
                    <a:cubicBezTo>
                      <a:pt x="10703" y="903"/>
                      <a:pt x="10372" y="575"/>
                      <a:pt x="9966" y="575"/>
                    </a:cubicBezTo>
                    <a:cubicBezTo>
                      <a:pt x="9604" y="575"/>
                      <a:pt x="9304" y="837"/>
                      <a:pt x="9244" y="1178"/>
                    </a:cubicBezTo>
                    <a:cubicBezTo>
                      <a:pt x="8412" y="1027"/>
                      <a:pt x="7096" y="786"/>
                      <a:pt x="6625" y="704"/>
                    </a:cubicBezTo>
                    <a:cubicBezTo>
                      <a:pt x="6609" y="312"/>
                      <a:pt x="6288" y="0"/>
                      <a:pt x="5892" y="0"/>
                    </a:cubicBezTo>
                    <a:cubicBezTo>
                      <a:pt x="5503" y="0"/>
                      <a:pt x="5188" y="302"/>
                      <a:pt x="5161" y="683"/>
                    </a:cubicBezTo>
                    <a:lnTo>
                      <a:pt x="2349" y="1184"/>
                    </a:lnTo>
                    <a:cubicBezTo>
                      <a:pt x="2288" y="839"/>
                      <a:pt x="1989" y="575"/>
                      <a:pt x="1626" y="575"/>
                    </a:cubicBezTo>
                    <a:cubicBezTo>
                      <a:pt x="1219" y="575"/>
                      <a:pt x="890" y="906"/>
                      <a:pt x="890" y="1311"/>
                    </a:cubicBezTo>
                    <a:cubicBezTo>
                      <a:pt x="0" y="9582"/>
                      <a:pt x="5153" y="11595"/>
                      <a:pt x="5770" y="11595"/>
                    </a:cubicBezTo>
                    <a:cubicBezTo>
                      <a:pt x="5778" y="11595"/>
                      <a:pt x="5786" y="11592"/>
                      <a:pt x="5794" y="11590"/>
                    </a:cubicBezTo>
                    <a:cubicBezTo>
                      <a:pt x="5802" y="11590"/>
                      <a:pt x="5810" y="11595"/>
                      <a:pt x="5818" y="11595"/>
                    </a:cubicBezTo>
                    <a:cubicBezTo>
                      <a:pt x="6434" y="11595"/>
                      <a:pt x="11587" y="9582"/>
                      <a:pt x="10703" y="1311"/>
                    </a:cubicBezTo>
                  </a:path>
                </a:pathLst>
              </a:custGeom>
              <a:solidFill>
                <a:srgbClr val="92D050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iscoSansTT ExtraLight"/>
                  <a:ea typeface="ＭＳ Ｐゴシック" charset="0"/>
                </a:endParaRPr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B85FFD86-F2C8-4A5A-8ECE-56FAB21B49DE}"/>
                  </a:ext>
                </a:extLst>
              </p:cNvPr>
              <p:cNvGrpSpPr/>
              <p:nvPr/>
            </p:nvGrpSpPr>
            <p:grpSpPr>
              <a:xfrm>
                <a:off x="5892112" y="1417312"/>
                <a:ext cx="153838" cy="262728"/>
                <a:chOff x="4523900" y="897161"/>
                <a:chExt cx="1794604" cy="3064895"/>
              </a:xfrm>
              <a:grpFill/>
            </p:grpSpPr>
            <p:sp>
              <p:nvSpPr>
                <p:cNvPr id="24" name="Rounded Rectangle 161">
                  <a:extLst>
                    <a:ext uri="{FF2B5EF4-FFF2-40B4-BE49-F238E27FC236}">
                      <a16:creationId xmlns:a16="http://schemas.microsoft.com/office/drawing/2014/main" id="{8AD13DC6-8285-4EA2-A5A4-A850CFB311F8}"/>
                    </a:ext>
                  </a:extLst>
                </p:cNvPr>
                <p:cNvSpPr/>
                <p:nvPr/>
              </p:nvSpPr>
              <p:spPr>
                <a:xfrm rot="19565564">
                  <a:off x="4523900" y="1807926"/>
                  <a:ext cx="822147" cy="2069508"/>
                </a:xfrm>
                <a:prstGeom prst="roundRect">
                  <a:avLst>
                    <a:gd name="adj" fmla="val 50000"/>
                  </a:avLst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5073"/>
                    </a:solidFill>
                    <a:effectLst/>
                    <a:uLnTx/>
                    <a:uFillTx/>
                    <a:latin typeface="CiscoSansTT ExtraLight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5" name="Rounded Rectangle 162">
                  <a:extLst>
                    <a:ext uri="{FF2B5EF4-FFF2-40B4-BE49-F238E27FC236}">
                      <a16:creationId xmlns:a16="http://schemas.microsoft.com/office/drawing/2014/main" id="{B35B8412-3B4D-4654-A180-09A09091EA49}"/>
                    </a:ext>
                  </a:extLst>
                </p:cNvPr>
                <p:cNvSpPr/>
                <p:nvPr/>
              </p:nvSpPr>
              <p:spPr>
                <a:xfrm rot="2034436" flipH="1">
                  <a:off x="5496357" y="897161"/>
                  <a:ext cx="822147" cy="3064895"/>
                </a:xfrm>
                <a:prstGeom prst="roundRect">
                  <a:avLst>
                    <a:gd name="adj" fmla="val 50000"/>
                  </a:avLst>
                </a:prstGeom>
                <a:grpFill/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5073"/>
                    </a:solidFill>
                    <a:effectLst/>
                    <a:uLnTx/>
                    <a:uFillTx/>
                    <a:latin typeface="CiscoSansTT ExtraLight"/>
                    <a:ea typeface="ＭＳ Ｐゴシック" charset="0"/>
                    <a:cs typeface="+mn-cs"/>
                  </a:endParaRPr>
                </a:p>
              </p:txBody>
            </p:sp>
          </p:grp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BEE9D98-10A4-4F27-9D60-ABAB2DF9B665}"/>
              </a:ext>
            </a:extLst>
          </p:cNvPr>
          <p:cNvGrpSpPr/>
          <p:nvPr/>
        </p:nvGrpSpPr>
        <p:grpSpPr>
          <a:xfrm rot="5400000">
            <a:off x="3282081" y="3669978"/>
            <a:ext cx="1073672" cy="77835"/>
            <a:chOff x="5482787" y="2610643"/>
            <a:chExt cx="1318757" cy="109728"/>
          </a:xfrm>
        </p:grpSpPr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A4F3997B-EEB3-4279-AC56-3809DDDE1168}"/>
                </a:ext>
              </a:extLst>
            </p:cNvPr>
            <p:cNvCxnSpPr>
              <a:cxnSpLocks/>
            </p:cNvCxnSpPr>
            <p:nvPr/>
          </p:nvCxnSpPr>
          <p:spPr>
            <a:xfrm>
              <a:off x="6605334" y="2665506"/>
              <a:ext cx="196210" cy="0"/>
            </a:xfrm>
            <a:prstGeom prst="straightConnector1">
              <a:avLst/>
            </a:prstGeom>
            <a:ln w="12700" cap="rnd">
              <a:solidFill>
                <a:schemeClr val="accent3">
                  <a:lumMod val="75000"/>
                </a:schemeClr>
              </a:solidFill>
              <a:headEnd type="none" w="med" len="sm"/>
              <a:tailEnd type="arrow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D3688695-86AF-4760-9CDC-45EC9FACDEBF}"/>
                </a:ext>
              </a:extLst>
            </p:cNvPr>
            <p:cNvCxnSpPr>
              <a:cxnSpLocks/>
            </p:cNvCxnSpPr>
            <p:nvPr/>
          </p:nvCxnSpPr>
          <p:spPr>
            <a:xfrm>
              <a:off x="5482787" y="2665506"/>
              <a:ext cx="140308" cy="0"/>
            </a:xfrm>
            <a:prstGeom prst="straightConnector1">
              <a:avLst/>
            </a:prstGeom>
            <a:ln w="12700" cap="rnd">
              <a:solidFill>
                <a:schemeClr val="accent3">
                  <a:lumMod val="75000"/>
                </a:schemeClr>
              </a:solidFill>
              <a:headEnd type="arrow" w="med" len="sm"/>
              <a:tailEnd type="non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Can 275">
              <a:extLst>
                <a:ext uri="{FF2B5EF4-FFF2-40B4-BE49-F238E27FC236}">
                  <a16:creationId xmlns:a16="http://schemas.microsoft.com/office/drawing/2014/main" id="{3A0A8ADB-C8BC-4A8D-B1A2-6027214D7B41}"/>
                </a:ext>
              </a:extLst>
            </p:cNvPr>
            <p:cNvSpPr/>
            <p:nvPr/>
          </p:nvSpPr>
          <p:spPr>
            <a:xfrm rot="5400000">
              <a:off x="6086548" y="2155656"/>
              <a:ext cx="109728" cy="1019701"/>
            </a:xfrm>
            <a:prstGeom prst="can">
              <a:avLst>
                <a:gd name="adj" fmla="val 40437"/>
              </a:avLst>
            </a:prstGeom>
            <a:noFill/>
            <a:ln w="12700"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ea typeface="+mn-ea"/>
                <a:cs typeface="+mn-cs"/>
              </a:endParaRPr>
            </a:p>
          </p:txBody>
        </p:sp>
      </p:grpSp>
      <p:pic>
        <p:nvPicPr>
          <p:cNvPr id="36" name="Graphic 35">
            <a:extLst>
              <a:ext uri="{FF2B5EF4-FFF2-40B4-BE49-F238E27FC236}">
                <a16:creationId xmlns:a16="http://schemas.microsoft.com/office/drawing/2014/main" id="{25B9B0E6-ACE7-4979-A744-808294DA69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7866" y="1447958"/>
            <a:ext cx="555967" cy="55596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8583C999-82D9-494C-840B-56FD59D6B7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91881" y="3388958"/>
            <a:ext cx="463830" cy="46383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D6A83165-C542-4534-8E0F-75F1DD8674FE}"/>
              </a:ext>
            </a:extLst>
          </p:cNvPr>
          <p:cNvSpPr/>
          <p:nvPr/>
        </p:nvSpPr>
        <p:spPr>
          <a:xfrm>
            <a:off x="6091532" y="2422396"/>
            <a:ext cx="989373" cy="267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95000"/>
              </a:lnSpc>
              <a:spcAft>
                <a:spcPts val="0"/>
              </a:spcAft>
              <a:defRPr/>
            </a:pPr>
            <a:r>
              <a:rPr lang="en-US" sz="1200" dirty="0">
                <a:latin typeface="CiscoSansTT Light" panose="020B0503020201020303" pitchFamily="34" charset="0"/>
                <a:ea typeface="ＭＳ Ｐゴシック" pitchFamily="34" charset="-128"/>
                <a:cs typeface="CiscoSansTT Light" panose="020B0503020201020303" pitchFamily="34" charset="0"/>
              </a:rPr>
              <a:t>Internet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72A6277E-0E67-471A-95B6-FE00D0AC58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79120" y="4244557"/>
            <a:ext cx="489351" cy="489351"/>
          </a:xfrm>
          <a:prstGeom prst="rect">
            <a:avLst/>
          </a:prstGeom>
        </p:spPr>
      </p:pic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773EBD0-CE09-41DB-A051-FB130CB2E2AC}"/>
              </a:ext>
            </a:extLst>
          </p:cNvPr>
          <p:cNvCxnSpPr>
            <a:cxnSpLocks/>
            <a:endCxn id="35" idx="0"/>
          </p:cNvCxnSpPr>
          <p:nvPr/>
        </p:nvCxnSpPr>
        <p:spPr>
          <a:xfrm flipH="1">
            <a:off x="1739727" y="2120089"/>
            <a:ext cx="1104" cy="816667"/>
          </a:xfrm>
          <a:prstGeom prst="line">
            <a:avLst/>
          </a:prstGeom>
          <a:ln w="12700" cap="rnd">
            <a:solidFill>
              <a:schemeClr val="tx1"/>
            </a:solidFill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E3D0A61-963A-4214-B444-D30C2382ED18}"/>
              </a:ext>
            </a:extLst>
          </p:cNvPr>
          <p:cNvCxnSpPr>
            <a:cxnSpLocks/>
            <a:stCxn id="35" idx="2"/>
          </p:cNvCxnSpPr>
          <p:nvPr/>
        </p:nvCxnSpPr>
        <p:spPr>
          <a:xfrm flipH="1">
            <a:off x="1737145" y="3443925"/>
            <a:ext cx="2582" cy="604747"/>
          </a:xfrm>
          <a:prstGeom prst="line">
            <a:avLst/>
          </a:prstGeom>
          <a:ln w="12700" cap="rnd">
            <a:solidFill>
              <a:schemeClr val="tx1"/>
            </a:solidFill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1E06929D-87BC-411F-A400-1C661DA2C962}"/>
              </a:ext>
            </a:extLst>
          </p:cNvPr>
          <p:cNvCxnSpPr>
            <a:cxnSpLocks/>
            <a:endCxn id="127" idx="1"/>
          </p:cNvCxnSpPr>
          <p:nvPr/>
        </p:nvCxnSpPr>
        <p:spPr>
          <a:xfrm>
            <a:off x="2336720" y="4474248"/>
            <a:ext cx="1223911" cy="0"/>
          </a:xfrm>
          <a:prstGeom prst="line">
            <a:avLst/>
          </a:prstGeom>
          <a:ln w="12700" cap="rnd">
            <a:solidFill>
              <a:schemeClr val="tx1"/>
            </a:solidFill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D5D3FC6F-F706-49DD-A5CB-F55AFAD8D273}"/>
              </a:ext>
            </a:extLst>
          </p:cNvPr>
          <p:cNvCxnSpPr>
            <a:cxnSpLocks/>
            <a:endCxn id="30" idx="2"/>
          </p:cNvCxnSpPr>
          <p:nvPr/>
        </p:nvCxnSpPr>
        <p:spPr>
          <a:xfrm flipV="1">
            <a:off x="2135716" y="2968534"/>
            <a:ext cx="1070692" cy="1210813"/>
          </a:xfrm>
          <a:prstGeom prst="line">
            <a:avLst/>
          </a:prstGeom>
          <a:ln w="12700" cap="rnd">
            <a:solidFill>
              <a:schemeClr val="tx1"/>
            </a:solidFill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oogle Shape;2660;p476">
            <a:extLst>
              <a:ext uri="{FF2B5EF4-FFF2-40B4-BE49-F238E27FC236}">
                <a16:creationId xmlns:a16="http://schemas.microsoft.com/office/drawing/2014/main" id="{B53A05AB-DF9D-4CBD-B84A-CDAA3ECD5737}"/>
              </a:ext>
            </a:extLst>
          </p:cNvPr>
          <p:cNvCxnSpPr>
            <a:cxnSpLocks/>
            <a:endCxn id="42" idx="1"/>
          </p:cNvCxnSpPr>
          <p:nvPr/>
        </p:nvCxnSpPr>
        <p:spPr>
          <a:xfrm flipV="1">
            <a:off x="4114553" y="4489233"/>
            <a:ext cx="2164567" cy="3528"/>
          </a:xfrm>
          <a:prstGeom prst="straightConnector1">
            <a:avLst/>
          </a:prstGeom>
          <a:ln w="9525" cap="flat" cmpd="sng" algn="ctr">
            <a:solidFill>
              <a:srgbClr val="C0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4" name="Google Shape;2660;p476">
            <a:extLst>
              <a:ext uri="{FF2B5EF4-FFF2-40B4-BE49-F238E27FC236}">
                <a16:creationId xmlns:a16="http://schemas.microsoft.com/office/drawing/2014/main" id="{717EE576-E90B-497B-98B6-D31BD9F6646D}"/>
              </a:ext>
            </a:extLst>
          </p:cNvPr>
          <p:cNvCxnSpPr>
            <a:cxnSpLocks/>
            <a:stCxn id="37" idx="2"/>
            <a:endCxn id="42" idx="0"/>
          </p:cNvCxnSpPr>
          <p:nvPr/>
        </p:nvCxnSpPr>
        <p:spPr>
          <a:xfrm>
            <a:off x="6523796" y="3852788"/>
            <a:ext cx="0" cy="391769"/>
          </a:xfrm>
          <a:prstGeom prst="straightConnector1">
            <a:avLst/>
          </a:prstGeom>
          <a:noFill/>
          <a:ln w="12700" cap="flat" cmpd="sng">
            <a:solidFill>
              <a:srgbClr val="C00000"/>
            </a:solidFill>
            <a:prstDash val="solid"/>
            <a:round/>
            <a:headEnd type="stealth" w="med" len="med"/>
            <a:tailEnd type="stealth" w="med" len="med"/>
          </a:ln>
        </p:spPr>
      </p:cxnSp>
      <p:cxnSp>
        <p:nvCxnSpPr>
          <p:cNvPr id="65" name="Google Shape;2660;p476">
            <a:extLst>
              <a:ext uri="{FF2B5EF4-FFF2-40B4-BE49-F238E27FC236}">
                <a16:creationId xmlns:a16="http://schemas.microsoft.com/office/drawing/2014/main" id="{B219D048-8820-4D51-9792-E1FE77BC1C0C}"/>
              </a:ext>
            </a:extLst>
          </p:cNvPr>
          <p:cNvCxnSpPr>
            <a:cxnSpLocks/>
          </p:cNvCxnSpPr>
          <p:nvPr/>
        </p:nvCxnSpPr>
        <p:spPr>
          <a:xfrm flipV="1">
            <a:off x="6520650" y="2978963"/>
            <a:ext cx="3146" cy="427897"/>
          </a:xfrm>
          <a:prstGeom prst="straightConnector1">
            <a:avLst/>
          </a:prstGeom>
          <a:noFill/>
          <a:ln w="12700" cap="flat" cmpd="sng">
            <a:solidFill>
              <a:srgbClr val="C00000"/>
            </a:solidFill>
            <a:prstDash val="solid"/>
            <a:round/>
            <a:headEnd type="stealth" w="med" len="med"/>
            <a:tailEnd type="stealth" w="med" len="med"/>
          </a:ln>
        </p:spPr>
      </p:cxnSp>
      <p:cxnSp>
        <p:nvCxnSpPr>
          <p:cNvPr id="66" name="Google Shape;2659;p476">
            <a:extLst>
              <a:ext uri="{FF2B5EF4-FFF2-40B4-BE49-F238E27FC236}">
                <a16:creationId xmlns:a16="http://schemas.microsoft.com/office/drawing/2014/main" id="{F4E981BD-6FB1-49C9-8011-931BBDD56461}"/>
              </a:ext>
            </a:extLst>
          </p:cNvPr>
          <p:cNvCxnSpPr>
            <a:cxnSpLocks/>
            <a:stCxn id="29" idx="1"/>
          </p:cNvCxnSpPr>
          <p:nvPr/>
        </p:nvCxnSpPr>
        <p:spPr>
          <a:xfrm>
            <a:off x="4661114" y="2755452"/>
            <a:ext cx="1037744" cy="1"/>
          </a:xfrm>
          <a:prstGeom prst="straightConnector1">
            <a:avLst/>
          </a:prstGeom>
          <a:noFill/>
          <a:ln w="31750" cap="flat" cmpd="sng">
            <a:solidFill>
              <a:schemeClr val="tx1"/>
            </a:solidFill>
            <a:prstDash val="solid"/>
            <a:round/>
            <a:headEnd type="stealth" w="med" len="med"/>
            <a:tailEnd type="stealth" w="med" len="med"/>
          </a:ln>
        </p:spPr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FB8C57ED-DF05-4526-A58A-BB1CD6685DFF}"/>
              </a:ext>
            </a:extLst>
          </p:cNvPr>
          <p:cNvSpPr txBox="1"/>
          <p:nvPr/>
        </p:nvSpPr>
        <p:spPr>
          <a:xfrm>
            <a:off x="432397" y="1978526"/>
            <a:ext cx="740040" cy="371411"/>
          </a:xfrm>
          <a:prstGeom prst="rect">
            <a:avLst/>
          </a:prstGeom>
          <a:noFill/>
          <a:effectLst/>
        </p:spPr>
        <p:txBody>
          <a:bodyPr wrap="square" lIns="91440" tIns="45720" rIns="91440" bIns="91440" rtlCol="0" anchor="t">
            <a:noAutofit/>
          </a:bodyPr>
          <a:lstStyle/>
          <a:p>
            <a:pPr algn="ctr">
              <a:lnSpc>
                <a:spcPct val="95000"/>
              </a:lnSpc>
              <a:spcAft>
                <a:spcPts val="0"/>
              </a:spcAft>
              <a:defRPr/>
            </a:pPr>
            <a:r>
              <a:rPr lang="en-US" sz="1000" dirty="0">
                <a:solidFill>
                  <a:srgbClr val="333333"/>
                </a:solidFill>
                <a:latin typeface="CiscoSansTT Light"/>
                <a:ea typeface="ＭＳ Ｐゴシック"/>
                <a:cs typeface="CiscoSansTT Light" panose="020B0503020201020303" pitchFamily="34" charset="0"/>
              </a:rPr>
              <a:t>Device</a:t>
            </a:r>
          </a:p>
          <a:p>
            <a:pPr algn="ctr">
              <a:lnSpc>
                <a:spcPct val="95000"/>
              </a:lnSpc>
              <a:spcAft>
                <a:spcPts val="0"/>
              </a:spcAft>
              <a:defRPr/>
            </a:pPr>
            <a:r>
              <a:rPr lang="en-US" sz="1000" dirty="0">
                <a:solidFill>
                  <a:srgbClr val="333333"/>
                </a:solidFill>
                <a:latin typeface="CiscoSansTT Light"/>
                <a:ea typeface="ＭＳ Ｐゴシック"/>
                <a:cs typeface="CiscoSansTT Light" panose="020B0503020201020303" pitchFamily="34" charset="0"/>
              </a:rPr>
              <a:t>Inventory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60FC52F-29DD-4E42-BBCA-1DFAB2350B11}"/>
              </a:ext>
            </a:extLst>
          </p:cNvPr>
          <p:cNvSpPr txBox="1"/>
          <p:nvPr/>
        </p:nvSpPr>
        <p:spPr>
          <a:xfrm>
            <a:off x="3250796" y="4778307"/>
            <a:ext cx="1142177" cy="215962"/>
          </a:xfrm>
          <a:prstGeom prst="rect">
            <a:avLst/>
          </a:prstGeom>
          <a:noFill/>
          <a:effectLst/>
        </p:spPr>
        <p:txBody>
          <a:bodyPr wrap="square" lIns="91440" tIns="45720" rIns="91440" bIns="91440" rtlCol="0" anchor="t">
            <a:noAutofit/>
          </a:bodyPr>
          <a:lstStyle/>
          <a:p>
            <a:pPr algn="ctr">
              <a:lnSpc>
                <a:spcPct val="95000"/>
              </a:lnSpc>
              <a:spcAft>
                <a:spcPts val="0"/>
              </a:spcAft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iscoSansTT Light"/>
                <a:ea typeface="ＭＳ Ｐゴシック"/>
                <a:cs typeface="CiscoSansTT Light" panose="020B0503020201020303" pitchFamily="34" charset="0"/>
              </a:rPr>
              <a:t>Branch Routers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iscoSansTT Light" panose="020B0503020201020303" pitchFamily="34" charset="0"/>
              <a:ea typeface="ＭＳ Ｐゴシック" pitchFamily="34" charset="-128"/>
              <a:cs typeface="CiscoSansTT Light" panose="020B0503020201020303" pitchFamily="34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A87274D-D0CB-4C42-B655-A6F7CEFC0893}"/>
              </a:ext>
            </a:extLst>
          </p:cNvPr>
          <p:cNvSpPr txBox="1"/>
          <p:nvPr/>
        </p:nvSpPr>
        <p:spPr>
          <a:xfrm>
            <a:off x="4635020" y="4234010"/>
            <a:ext cx="1488134" cy="215962"/>
          </a:xfrm>
          <a:prstGeom prst="rect">
            <a:avLst/>
          </a:prstGeom>
          <a:noFill/>
          <a:effectLst/>
        </p:spPr>
        <p:txBody>
          <a:bodyPr wrap="square" lIns="91440" tIns="45720" rIns="91440" bIns="91440" rtlCol="0" anchor="t">
            <a:noAutofit/>
          </a:bodyPr>
          <a:lstStyle/>
          <a:p>
            <a:pPr algn="ctr">
              <a:lnSpc>
                <a:spcPct val="95000"/>
              </a:lnSpc>
              <a:spcAft>
                <a:spcPts val="0"/>
              </a:spcAft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iscoSansTT Light"/>
                <a:ea typeface="ＭＳ Ｐゴシック"/>
                <a:cs typeface="CiscoSansTT Light" panose="020B0503020201020303" pitchFamily="34" charset="0"/>
              </a:rPr>
              <a:t>Datacenter Backhaul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iscoSansTT Light" panose="020B0503020201020303" pitchFamily="34" charset="0"/>
              <a:ea typeface="ＭＳ Ｐゴシック" pitchFamily="34" charset="-128"/>
              <a:cs typeface="CiscoSansTT Light" panose="020B0503020201020303" pitchFamily="34" charset="0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30108CA0-1A6F-4B76-84E5-A4A3AA06C5CE}"/>
              </a:ext>
            </a:extLst>
          </p:cNvPr>
          <p:cNvSpPr txBox="1"/>
          <p:nvPr/>
        </p:nvSpPr>
        <p:spPr>
          <a:xfrm>
            <a:off x="5768942" y="1108072"/>
            <a:ext cx="1553485" cy="234556"/>
          </a:xfrm>
          <a:prstGeom prst="rect">
            <a:avLst/>
          </a:prstGeom>
          <a:noFill/>
          <a:effectLst/>
        </p:spPr>
        <p:txBody>
          <a:bodyPr wrap="square" lIns="91440" tIns="45720" rIns="91440" bIns="91440" rtlCol="0" anchor="t">
            <a:noAutofit/>
          </a:bodyPr>
          <a:lstStyle/>
          <a:p>
            <a:pPr>
              <a:lnSpc>
                <a:spcPct val="95000"/>
              </a:lnSpc>
              <a:spcAft>
                <a:spcPts val="0"/>
              </a:spcAft>
              <a:defRPr/>
            </a:pPr>
            <a:r>
              <a:rPr lang="en-US" sz="1000" dirty="0">
                <a:solidFill>
                  <a:srgbClr val="6EBE4A"/>
                </a:solidFill>
                <a:latin typeface="CiscoSansTT Light"/>
                <a:ea typeface="ＭＳ Ｐゴシック"/>
                <a:cs typeface="CiscoSansTT Light" panose="020B0503020201020303" pitchFamily="34" charset="0"/>
              </a:rPr>
              <a:t>Load routers from DB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17E5E17C-4E56-4CE8-BDF7-6F3EC8F45CD4}"/>
              </a:ext>
            </a:extLst>
          </p:cNvPr>
          <p:cNvSpPr txBox="1"/>
          <p:nvPr/>
        </p:nvSpPr>
        <p:spPr>
          <a:xfrm>
            <a:off x="5759750" y="1456720"/>
            <a:ext cx="1553485" cy="234556"/>
          </a:xfrm>
          <a:prstGeom prst="rect">
            <a:avLst/>
          </a:prstGeom>
          <a:noFill/>
          <a:effectLst/>
        </p:spPr>
        <p:txBody>
          <a:bodyPr wrap="square" lIns="91440" tIns="45720" rIns="91440" bIns="91440" rtlCol="0" anchor="t">
            <a:noAutofit/>
          </a:bodyPr>
          <a:lstStyle/>
          <a:p>
            <a:pPr>
              <a:lnSpc>
                <a:spcPct val="95000"/>
              </a:lnSpc>
              <a:spcAft>
                <a:spcPts val="0"/>
              </a:spcAft>
              <a:defRPr/>
            </a:pPr>
            <a:r>
              <a:rPr lang="en-US" sz="1000" dirty="0">
                <a:solidFill>
                  <a:srgbClr val="6EBE4A"/>
                </a:solidFill>
                <a:latin typeface="CiscoSansTT Light"/>
                <a:ea typeface="ＭＳ Ｐゴシック"/>
                <a:cs typeface="CiscoSansTT Light" panose="020B0503020201020303" pitchFamily="34" charset="0"/>
              </a:rPr>
              <a:t>Provision request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D70577A0-99B4-4DEE-8853-3B957DFBAB71}"/>
              </a:ext>
            </a:extLst>
          </p:cNvPr>
          <p:cNvSpPr txBox="1"/>
          <p:nvPr/>
        </p:nvSpPr>
        <p:spPr>
          <a:xfrm>
            <a:off x="5768941" y="1798040"/>
            <a:ext cx="1553485" cy="234556"/>
          </a:xfrm>
          <a:prstGeom prst="rect">
            <a:avLst/>
          </a:prstGeom>
          <a:noFill/>
          <a:effectLst/>
        </p:spPr>
        <p:txBody>
          <a:bodyPr wrap="square" lIns="91440" tIns="45720" rIns="91440" bIns="91440" rtlCol="0" anchor="t">
            <a:noAutofit/>
          </a:bodyPr>
          <a:lstStyle/>
          <a:p>
            <a:pPr>
              <a:lnSpc>
                <a:spcPct val="95000"/>
              </a:lnSpc>
              <a:spcAft>
                <a:spcPts val="0"/>
              </a:spcAft>
              <a:defRPr/>
            </a:pPr>
            <a:r>
              <a:rPr lang="en-US" sz="1000" dirty="0">
                <a:solidFill>
                  <a:srgbClr val="6EBE4A"/>
                </a:solidFill>
                <a:latin typeface="CiscoSansTT Light"/>
                <a:ea typeface="ＭＳ Ｐゴシック"/>
                <a:cs typeface="CiscoSansTT Light" panose="020B0503020201020303" pitchFamily="34" charset="0"/>
              </a:rPr>
              <a:t>SIG Create Tunnel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8A5C6E1C-E53A-4B11-8363-35CEF2E50547}"/>
              </a:ext>
            </a:extLst>
          </p:cNvPr>
          <p:cNvSpPr txBox="1"/>
          <p:nvPr/>
        </p:nvSpPr>
        <p:spPr>
          <a:xfrm>
            <a:off x="7658519" y="1102000"/>
            <a:ext cx="1553485" cy="234556"/>
          </a:xfrm>
          <a:prstGeom prst="rect">
            <a:avLst/>
          </a:prstGeom>
          <a:noFill/>
          <a:effectLst/>
        </p:spPr>
        <p:txBody>
          <a:bodyPr wrap="square" lIns="91440" tIns="45720" rIns="91440" bIns="91440" rtlCol="0" anchor="t">
            <a:noAutofit/>
          </a:bodyPr>
          <a:lstStyle/>
          <a:p>
            <a:pPr>
              <a:lnSpc>
                <a:spcPct val="95000"/>
              </a:lnSpc>
              <a:spcAft>
                <a:spcPts val="0"/>
              </a:spcAft>
              <a:defRPr/>
            </a:pPr>
            <a:r>
              <a:rPr lang="en-US" sz="1000" dirty="0">
                <a:solidFill>
                  <a:srgbClr val="6EBE4A"/>
                </a:solidFill>
                <a:latin typeface="CiscoSansTT Light"/>
                <a:ea typeface="ＭＳ Ｐゴシック"/>
                <a:cs typeface="CiscoSansTT Light" panose="020B0503020201020303" pitchFamily="34" charset="0"/>
              </a:rPr>
              <a:t>Configure Router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1A2D4B7E-8CBC-4B17-9F80-3014E496E2DE}"/>
              </a:ext>
            </a:extLst>
          </p:cNvPr>
          <p:cNvSpPr txBox="1"/>
          <p:nvPr/>
        </p:nvSpPr>
        <p:spPr>
          <a:xfrm>
            <a:off x="7658951" y="1393417"/>
            <a:ext cx="1553485" cy="234556"/>
          </a:xfrm>
          <a:prstGeom prst="rect">
            <a:avLst/>
          </a:prstGeom>
          <a:noFill/>
          <a:effectLst/>
        </p:spPr>
        <p:txBody>
          <a:bodyPr wrap="square" lIns="91440" tIns="45720" rIns="91440" bIns="91440" rtlCol="0" anchor="t">
            <a:noAutofit/>
          </a:bodyPr>
          <a:lstStyle/>
          <a:p>
            <a:pPr>
              <a:lnSpc>
                <a:spcPct val="95000"/>
              </a:lnSpc>
              <a:spcAft>
                <a:spcPts val="0"/>
              </a:spcAft>
              <a:defRPr/>
            </a:pPr>
            <a:r>
              <a:rPr lang="en-US" sz="1000" dirty="0">
                <a:solidFill>
                  <a:srgbClr val="6EBE4A"/>
                </a:solidFill>
                <a:latin typeface="CiscoSansTT Light"/>
                <a:ea typeface="ＭＳ Ｐゴシック"/>
                <a:cs typeface="CiscoSansTT Light" panose="020B0503020201020303" pitchFamily="34" charset="0"/>
              </a:rPr>
              <a:t>Probe for tunnel up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37AFED8-C1C1-488C-9BA0-10C753B0E54B}"/>
              </a:ext>
            </a:extLst>
          </p:cNvPr>
          <p:cNvSpPr txBox="1"/>
          <p:nvPr/>
        </p:nvSpPr>
        <p:spPr>
          <a:xfrm>
            <a:off x="7662768" y="1720846"/>
            <a:ext cx="1553485" cy="234556"/>
          </a:xfrm>
          <a:prstGeom prst="rect">
            <a:avLst/>
          </a:prstGeom>
          <a:noFill/>
          <a:effectLst/>
        </p:spPr>
        <p:txBody>
          <a:bodyPr wrap="square" lIns="91440" tIns="45720" rIns="91440" bIns="91440" rtlCol="0" anchor="t">
            <a:noAutofit/>
          </a:bodyPr>
          <a:lstStyle/>
          <a:p>
            <a:pPr>
              <a:lnSpc>
                <a:spcPct val="95000"/>
              </a:lnSpc>
              <a:spcAft>
                <a:spcPts val="0"/>
              </a:spcAft>
              <a:defRPr/>
            </a:pPr>
            <a:r>
              <a:rPr lang="en-US" sz="1000" dirty="0">
                <a:solidFill>
                  <a:srgbClr val="6EBE4A"/>
                </a:solidFill>
                <a:latin typeface="CiscoSansTT Light"/>
                <a:ea typeface="ＭＳ Ｐゴシック"/>
                <a:cs typeface="CiscoSansTT Light" panose="020B0503020201020303" pitchFamily="34" charset="0"/>
              </a:rPr>
              <a:t>Backup Path if SIG goes down</a:t>
            </a:r>
          </a:p>
        </p:txBody>
      </p:sp>
      <p:pic>
        <p:nvPicPr>
          <p:cNvPr id="127" name="Picture 126">
            <a:extLst>
              <a:ext uri="{FF2B5EF4-FFF2-40B4-BE49-F238E27FC236}">
                <a16:creationId xmlns:a16="http://schemas.microsoft.com/office/drawing/2014/main" id="{242D7E64-F7AD-47B8-B7F6-481BDD69F68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60631" y="4229572"/>
            <a:ext cx="489351" cy="489351"/>
          </a:xfrm>
          <a:prstGeom prst="rect">
            <a:avLst/>
          </a:prstGeom>
        </p:spPr>
      </p:pic>
      <p:grpSp>
        <p:nvGrpSpPr>
          <p:cNvPr id="133" name="Group 132">
            <a:extLst>
              <a:ext uri="{FF2B5EF4-FFF2-40B4-BE49-F238E27FC236}">
                <a16:creationId xmlns:a16="http://schemas.microsoft.com/office/drawing/2014/main" id="{6A24D9EA-02B5-4D62-BF06-B3BF59CEA697}"/>
              </a:ext>
            </a:extLst>
          </p:cNvPr>
          <p:cNvGrpSpPr/>
          <p:nvPr/>
        </p:nvGrpSpPr>
        <p:grpSpPr>
          <a:xfrm>
            <a:off x="1056294" y="1298237"/>
            <a:ext cx="288862" cy="369332"/>
            <a:chOff x="4833967" y="1162496"/>
            <a:chExt cx="288862" cy="369332"/>
          </a:xfrm>
        </p:grpSpPr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6A85B4C4-9C75-456D-A7CF-211F24B5C844}"/>
                </a:ext>
              </a:extLst>
            </p:cNvPr>
            <p:cNvSpPr/>
            <p:nvPr/>
          </p:nvSpPr>
          <p:spPr>
            <a:xfrm>
              <a:off x="4850639" y="1246511"/>
              <a:ext cx="255519" cy="24569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68B49804-48E3-4471-AE90-133E71FE1B41}"/>
                </a:ext>
              </a:extLst>
            </p:cNvPr>
            <p:cNvSpPr/>
            <p:nvPr/>
          </p:nvSpPr>
          <p:spPr>
            <a:xfrm>
              <a:off x="4833967" y="1162496"/>
              <a:ext cx="28886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BEDDACCE-E658-4233-ADF2-B5AAEFB1F945}"/>
              </a:ext>
            </a:extLst>
          </p:cNvPr>
          <p:cNvGrpSpPr/>
          <p:nvPr/>
        </p:nvGrpSpPr>
        <p:grpSpPr>
          <a:xfrm>
            <a:off x="5522163" y="1367330"/>
            <a:ext cx="303288" cy="369332"/>
            <a:chOff x="4833967" y="1162496"/>
            <a:chExt cx="303288" cy="369332"/>
          </a:xfrm>
        </p:grpSpPr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547DC86F-5527-47A4-8173-431122580B15}"/>
                </a:ext>
              </a:extLst>
            </p:cNvPr>
            <p:cNvSpPr/>
            <p:nvPr/>
          </p:nvSpPr>
          <p:spPr>
            <a:xfrm>
              <a:off x="4850639" y="1246511"/>
              <a:ext cx="255519" cy="24569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65981B7F-683B-4CE7-BA65-956B3714E0D5}"/>
                </a:ext>
              </a:extLst>
            </p:cNvPr>
            <p:cNvSpPr/>
            <p:nvPr/>
          </p:nvSpPr>
          <p:spPr>
            <a:xfrm>
              <a:off x="4833967" y="1162496"/>
              <a:ext cx="3032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2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D120A4C8-9A7E-4045-8FF3-F21247A0AF3C}"/>
              </a:ext>
            </a:extLst>
          </p:cNvPr>
          <p:cNvGrpSpPr/>
          <p:nvPr/>
        </p:nvGrpSpPr>
        <p:grpSpPr>
          <a:xfrm>
            <a:off x="2653641" y="3532694"/>
            <a:ext cx="288862" cy="369332"/>
            <a:chOff x="4833967" y="1162496"/>
            <a:chExt cx="288862" cy="369332"/>
          </a:xfrm>
        </p:grpSpPr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C8CD2D4D-02D7-4A7A-949E-24C2177C8CE1}"/>
                </a:ext>
              </a:extLst>
            </p:cNvPr>
            <p:cNvSpPr/>
            <p:nvPr/>
          </p:nvSpPr>
          <p:spPr>
            <a:xfrm>
              <a:off x="4850639" y="1246511"/>
              <a:ext cx="255519" cy="24569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5C639AAB-3F22-4806-9D6E-561CBF1DF608}"/>
                </a:ext>
              </a:extLst>
            </p:cNvPr>
            <p:cNvSpPr/>
            <p:nvPr/>
          </p:nvSpPr>
          <p:spPr>
            <a:xfrm>
              <a:off x="4833967" y="1162496"/>
              <a:ext cx="28886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3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56048E40-0488-4621-A2F9-02C2F31D9487}"/>
              </a:ext>
            </a:extLst>
          </p:cNvPr>
          <p:cNvGrpSpPr/>
          <p:nvPr/>
        </p:nvGrpSpPr>
        <p:grpSpPr>
          <a:xfrm>
            <a:off x="5519986" y="1041922"/>
            <a:ext cx="288862" cy="369332"/>
            <a:chOff x="4833967" y="1162496"/>
            <a:chExt cx="288862" cy="369332"/>
          </a:xfrm>
        </p:grpSpPr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C82E96E8-0477-4955-8067-A32454286C9C}"/>
                </a:ext>
              </a:extLst>
            </p:cNvPr>
            <p:cNvSpPr/>
            <p:nvPr/>
          </p:nvSpPr>
          <p:spPr>
            <a:xfrm>
              <a:off x="4850639" y="1246511"/>
              <a:ext cx="255519" cy="24569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2455D0DE-A1C1-4ECE-9379-9DCCA799B20A}"/>
                </a:ext>
              </a:extLst>
            </p:cNvPr>
            <p:cNvSpPr/>
            <p:nvPr/>
          </p:nvSpPr>
          <p:spPr>
            <a:xfrm>
              <a:off x="4833967" y="1162496"/>
              <a:ext cx="28886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</a:t>
              </a:r>
            </a:p>
          </p:txBody>
        </p: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60A9092B-CD0B-4AAD-8436-1AEA19CA1414}"/>
              </a:ext>
            </a:extLst>
          </p:cNvPr>
          <p:cNvGrpSpPr/>
          <p:nvPr/>
        </p:nvGrpSpPr>
        <p:grpSpPr>
          <a:xfrm>
            <a:off x="5537597" y="1692059"/>
            <a:ext cx="288862" cy="369332"/>
            <a:chOff x="4833967" y="1162496"/>
            <a:chExt cx="288862" cy="369332"/>
          </a:xfrm>
        </p:grpSpPr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E09CBE64-1B01-4F6C-829D-BF6C3A97FB2C}"/>
                </a:ext>
              </a:extLst>
            </p:cNvPr>
            <p:cNvSpPr/>
            <p:nvPr/>
          </p:nvSpPr>
          <p:spPr>
            <a:xfrm>
              <a:off x="4850639" y="1246511"/>
              <a:ext cx="255519" cy="24569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99AE8782-ABB6-47A8-80A0-6B7F4C1AD4F2}"/>
                </a:ext>
              </a:extLst>
            </p:cNvPr>
            <p:cNvSpPr/>
            <p:nvPr/>
          </p:nvSpPr>
          <p:spPr>
            <a:xfrm>
              <a:off x="4833967" y="1162496"/>
              <a:ext cx="28886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3</a:t>
              </a: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4F5257BC-D146-44B3-A470-E3AF314FB2C4}"/>
              </a:ext>
            </a:extLst>
          </p:cNvPr>
          <p:cNvGrpSpPr/>
          <p:nvPr/>
        </p:nvGrpSpPr>
        <p:grpSpPr>
          <a:xfrm>
            <a:off x="2781400" y="4449972"/>
            <a:ext cx="303288" cy="369332"/>
            <a:chOff x="4833967" y="1162496"/>
            <a:chExt cx="303288" cy="369332"/>
          </a:xfrm>
        </p:grpSpPr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4129BFF3-F262-4558-B53B-49A69D08EA71}"/>
                </a:ext>
              </a:extLst>
            </p:cNvPr>
            <p:cNvSpPr/>
            <p:nvPr/>
          </p:nvSpPr>
          <p:spPr>
            <a:xfrm>
              <a:off x="4850639" y="1246511"/>
              <a:ext cx="255519" cy="24569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D4B83B5E-8D76-413B-B3AE-3516F8763022}"/>
                </a:ext>
              </a:extLst>
            </p:cNvPr>
            <p:cNvSpPr/>
            <p:nvPr/>
          </p:nvSpPr>
          <p:spPr>
            <a:xfrm>
              <a:off x="4833967" y="1162496"/>
              <a:ext cx="3032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4</a:t>
              </a:r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C8698B2C-5778-40DB-A80D-2CAE4D622798}"/>
              </a:ext>
            </a:extLst>
          </p:cNvPr>
          <p:cNvGrpSpPr/>
          <p:nvPr/>
        </p:nvGrpSpPr>
        <p:grpSpPr>
          <a:xfrm>
            <a:off x="7427832" y="1034612"/>
            <a:ext cx="303288" cy="369332"/>
            <a:chOff x="4833967" y="1162496"/>
            <a:chExt cx="303288" cy="369332"/>
          </a:xfrm>
        </p:grpSpPr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5CAF35C8-1B9B-414E-9DDD-9EE6E58DD24C}"/>
                </a:ext>
              </a:extLst>
            </p:cNvPr>
            <p:cNvSpPr/>
            <p:nvPr/>
          </p:nvSpPr>
          <p:spPr>
            <a:xfrm>
              <a:off x="4850639" y="1246511"/>
              <a:ext cx="255519" cy="24569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A2F09725-D35C-45C7-9F87-2B84941FAA9A}"/>
                </a:ext>
              </a:extLst>
            </p:cNvPr>
            <p:cNvSpPr/>
            <p:nvPr/>
          </p:nvSpPr>
          <p:spPr>
            <a:xfrm>
              <a:off x="4833967" y="1162496"/>
              <a:ext cx="3032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4</a:t>
              </a:r>
            </a:p>
          </p:txBody>
        </p: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5B5E8B08-C9AF-4649-AC7F-D7C573B838D1}"/>
              </a:ext>
            </a:extLst>
          </p:cNvPr>
          <p:cNvGrpSpPr/>
          <p:nvPr/>
        </p:nvGrpSpPr>
        <p:grpSpPr>
          <a:xfrm>
            <a:off x="3900712" y="3456540"/>
            <a:ext cx="303288" cy="369332"/>
            <a:chOff x="4833967" y="1162496"/>
            <a:chExt cx="303288" cy="369332"/>
          </a:xfrm>
        </p:grpSpPr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92FA1AE2-F0D6-4A9E-B925-1411F31B03C0}"/>
                </a:ext>
              </a:extLst>
            </p:cNvPr>
            <p:cNvSpPr/>
            <p:nvPr/>
          </p:nvSpPr>
          <p:spPr>
            <a:xfrm>
              <a:off x="4850639" y="1246511"/>
              <a:ext cx="255519" cy="24569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F3C0F485-145A-4688-9A76-5617EB9C5C0B}"/>
                </a:ext>
              </a:extLst>
            </p:cNvPr>
            <p:cNvSpPr/>
            <p:nvPr/>
          </p:nvSpPr>
          <p:spPr>
            <a:xfrm>
              <a:off x="4833967" y="1162496"/>
              <a:ext cx="3032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5</a:t>
              </a:r>
            </a:p>
          </p:txBody>
        </p: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02D31462-A6D1-4F7B-BA90-2511255704AB}"/>
              </a:ext>
            </a:extLst>
          </p:cNvPr>
          <p:cNvGrpSpPr/>
          <p:nvPr/>
        </p:nvGrpSpPr>
        <p:grpSpPr>
          <a:xfrm>
            <a:off x="7435918" y="1336556"/>
            <a:ext cx="303288" cy="369332"/>
            <a:chOff x="4833967" y="1162496"/>
            <a:chExt cx="303288" cy="369332"/>
          </a:xfrm>
        </p:grpSpPr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8FB8E5B9-1FD2-4C3A-A2DD-25B0E58D725D}"/>
                </a:ext>
              </a:extLst>
            </p:cNvPr>
            <p:cNvSpPr/>
            <p:nvPr/>
          </p:nvSpPr>
          <p:spPr>
            <a:xfrm>
              <a:off x="4850639" y="1246511"/>
              <a:ext cx="255519" cy="24569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7B92B8BB-C849-4BD5-8830-D937DDDA8ED1}"/>
                </a:ext>
              </a:extLst>
            </p:cNvPr>
            <p:cNvSpPr/>
            <p:nvPr/>
          </p:nvSpPr>
          <p:spPr>
            <a:xfrm>
              <a:off x="4833967" y="1162496"/>
              <a:ext cx="3032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5</a:t>
              </a:r>
            </a:p>
          </p:txBody>
        </p: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E3CA93A7-1E4B-45BA-8401-8F51D227B06C}"/>
              </a:ext>
            </a:extLst>
          </p:cNvPr>
          <p:cNvGrpSpPr/>
          <p:nvPr/>
        </p:nvGrpSpPr>
        <p:grpSpPr>
          <a:xfrm>
            <a:off x="7452590" y="1663020"/>
            <a:ext cx="306494" cy="369332"/>
            <a:chOff x="4833967" y="1162496"/>
            <a:chExt cx="306494" cy="369332"/>
          </a:xfrm>
        </p:grpSpPr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87C488DC-3B93-414C-B3DE-1FEE30E90889}"/>
                </a:ext>
              </a:extLst>
            </p:cNvPr>
            <p:cNvSpPr/>
            <p:nvPr/>
          </p:nvSpPr>
          <p:spPr>
            <a:xfrm>
              <a:off x="4850639" y="1246511"/>
              <a:ext cx="255519" cy="24569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64D79760-1247-4B37-AB63-123B722332BC}"/>
                </a:ext>
              </a:extLst>
            </p:cNvPr>
            <p:cNvSpPr/>
            <p:nvPr/>
          </p:nvSpPr>
          <p:spPr>
            <a:xfrm>
              <a:off x="4833967" y="1162496"/>
              <a:ext cx="3064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6</a:t>
              </a:r>
            </a:p>
          </p:txBody>
        </p: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E44CED56-88DC-469F-A649-5EEAFB18085F}"/>
              </a:ext>
            </a:extLst>
          </p:cNvPr>
          <p:cNvGrpSpPr/>
          <p:nvPr/>
        </p:nvGrpSpPr>
        <p:grpSpPr>
          <a:xfrm>
            <a:off x="5300009" y="4449972"/>
            <a:ext cx="306494" cy="369332"/>
            <a:chOff x="4833967" y="1162496"/>
            <a:chExt cx="306494" cy="369332"/>
          </a:xfrm>
        </p:grpSpPr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533D25DC-AE60-4F36-8A7C-7F5B426EDC5F}"/>
                </a:ext>
              </a:extLst>
            </p:cNvPr>
            <p:cNvSpPr/>
            <p:nvPr/>
          </p:nvSpPr>
          <p:spPr>
            <a:xfrm>
              <a:off x="4850639" y="1246511"/>
              <a:ext cx="255519" cy="24569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2217EF8C-6FA6-48E7-A367-BE49C7AFF12A}"/>
                </a:ext>
              </a:extLst>
            </p:cNvPr>
            <p:cNvSpPr/>
            <p:nvPr/>
          </p:nvSpPr>
          <p:spPr>
            <a:xfrm>
              <a:off x="4833967" y="1162496"/>
              <a:ext cx="3064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6</a:t>
              </a:r>
            </a:p>
          </p:txBody>
        </p:sp>
      </p:grp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89B05D8E-FDF4-414D-AA8E-178CF2FDA17C}"/>
              </a:ext>
            </a:extLst>
          </p:cNvPr>
          <p:cNvGrpSpPr/>
          <p:nvPr/>
        </p:nvGrpSpPr>
        <p:grpSpPr>
          <a:xfrm>
            <a:off x="1800755" y="2189102"/>
            <a:ext cx="303288" cy="369332"/>
            <a:chOff x="4833967" y="1162496"/>
            <a:chExt cx="303288" cy="369332"/>
          </a:xfrm>
        </p:grpSpPr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B17D7206-CD5E-40A4-A693-5F0240B63CA6}"/>
                </a:ext>
              </a:extLst>
            </p:cNvPr>
            <p:cNvSpPr/>
            <p:nvPr/>
          </p:nvSpPr>
          <p:spPr>
            <a:xfrm>
              <a:off x="4850639" y="1246511"/>
              <a:ext cx="255519" cy="24569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7BEBF286-8EE9-46A8-B130-47D456C15AB4}"/>
                </a:ext>
              </a:extLst>
            </p:cNvPr>
            <p:cNvSpPr/>
            <p:nvPr/>
          </p:nvSpPr>
          <p:spPr>
            <a:xfrm>
              <a:off x="4833967" y="1162496"/>
              <a:ext cx="3032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6496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0C2EB6B-C889-4C3C-B40F-99EB79DDD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250" y="1105937"/>
            <a:ext cx="7355438" cy="3785008"/>
          </a:xfrm>
          <a:prstGeom prst="rect">
            <a:avLst/>
          </a:prstGeom>
        </p:spPr>
      </p:pic>
      <p:sp>
        <p:nvSpPr>
          <p:cNvPr id="8" name="Title 4">
            <a:extLst>
              <a:ext uri="{FF2B5EF4-FFF2-40B4-BE49-F238E27FC236}">
                <a16:creationId xmlns:a16="http://schemas.microsoft.com/office/drawing/2014/main" id="{A0D2E614-2F0E-4FCB-92AB-C8BF6EB12D57}"/>
              </a:ext>
            </a:extLst>
          </p:cNvPr>
          <p:cNvSpPr txBox="1">
            <a:spLocks/>
          </p:cNvSpPr>
          <p:nvPr/>
        </p:nvSpPr>
        <p:spPr>
          <a:xfrm>
            <a:off x="237574" y="494751"/>
            <a:ext cx="8345488" cy="7318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Closer look at the sidecar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CE83E2-5AAC-465B-A92E-D6F0C6B8FDC5}"/>
              </a:ext>
            </a:extLst>
          </p:cNvPr>
          <p:cNvSpPr txBox="1"/>
          <p:nvPr/>
        </p:nvSpPr>
        <p:spPr>
          <a:xfrm>
            <a:off x="296312" y="3531893"/>
            <a:ext cx="43455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SXO sends list of devices to the front 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Celery queues tasks, returns a task id to SXO for each router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celery workers configure routers, Umbrella tunnels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SXO polls for status until all tasks are complete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12BF769-D162-48DA-84FC-F4584068E6C3}"/>
              </a:ext>
            </a:extLst>
          </p:cNvPr>
          <p:cNvSpPr txBox="1"/>
          <p:nvPr/>
        </p:nvSpPr>
        <p:spPr>
          <a:xfrm>
            <a:off x="296312" y="1444832"/>
            <a:ext cx="34287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Docker compose app w/3 containers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sxo_sidecar</a:t>
            </a:r>
            <a:r>
              <a:rPr lang="en-US" sz="1200" dirty="0"/>
              <a:t> (front end)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Celery (queueing and workers)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Redis (message broker and back end)</a:t>
            </a:r>
          </a:p>
        </p:txBody>
      </p:sp>
    </p:spTree>
    <p:extLst>
      <p:ext uri="{BB962C8B-B14F-4D97-AF65-F5344CB8AC3E}">
        <p14:creationId xmlns:p14="http://schemas.microsoft.com/office/powerpoint/2010/main" val="3321193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 dirty="0"/>
              <a:t>Question: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Have you ever wanted to build a tool that could be used and augmented by people on different teams?</a:t>
            </a:r>
          </a:p>
          <a:p>
            <a:endParaRPr lang="en-US" dirty="0"/>
          </a:p>
          <a:p>
            <a:r>
              <a:rPr lang="en-US" dirty="0"/>
              <a:t>What if one group uses bash scripts and another group uses Ansible? And another group can’t code at all?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002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622550"/>
            <a:ext cx="6676139" cy="662792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ED0ED1-4E41-4AD7-B89F-20CF3126ED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86" r="11583"/>
          <a:stretch/>
        </p:blipFill>
        <p:spPr>
          <a:xfrm>
            <a:off x="5219700" y="0"/>
            <a:ext cx="3924300" cy="5143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98AB548-0A0F-4E48-8AE1-76CA1B4368BB}"/>
              </a:ext>
            </a:extLst>
          </p:cNvPr>
          <p:cNvSpPr txBox="1"/>
          <p:nvPr/>
        </p:nvSpPr>
        <p:spPr>
          <a:xfrm>
            <a:off x="5219700" y="4835723"/>
            <a:ext cx="2006600" cy="30777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Sophie, Noah, Anya</a:t>
            </a:r>
          </a:p>
        </p:txBody>
      </p:sp>
    </p:spTree>
    <p:extLst>
      <p:ext uri="{BB962C8B-B14F-4D97-AF65-F5344CB8AC3E}">
        <p14:creationId xmlns:p14="http://schemas.microsoft.com/office/powerpoint/2010/main" val="77365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622550"/>
            <a:ext cx="6676139" cy="662792"/>
          </a:xfrm>
        </p:spPr>
        <p:txBody>
          <a:bodyPr/>
          <a:lstStyle/>
          <a:p>
            <a:r>
              <a:rPr lang="en-US" dirty="0"/>
              <a:t>Wrap-Up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2B1B24-77FE-436F-9433-EC900B6303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85" t="-123" r="36853" b="123"/>
          <a:stretch/>
        </p:blipFill>
        <p:spPr>
          <a:xfrm>
            <a:off x="5340350" y="0"/>
            <a:ext cx="3803650" cy="5143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001E62F-F69F-426E-8F5D-6F3BD68D8C9B}"/>
              </a:ext>
            </a:extLst>
          </p:cNvPr>
          <p:cNvSpPr txBox="1"/>
          <p:nvPr/>
        </p:nvSpPr>
        <p:spPr>
          <a:xfrm>
            <a:off x="5340350" y="4835723"/>
            <a:ext cx="2006600" cy="30777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/>
              <a:t>Gidget</a:t>
            </a:r>
            <a:r>
              <a:rPr lang="en-US" sz="1400" dirty="0"/>
              <a:t>, Mowgli</a:t>
            </a:r>
          </a:p>
        </p:txBody>
      </p:sp>
    </p:spTree>
    <p:extLst>
      <p:ext uri="{BB962C8B-B14F-4D97-AF65-F5344CB8AC3E}">
        <p14:creationId xmlns:p14="http://schemas.microsoft.com/office/powerpoint/2010/main" val="566396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57350"/>
            <a:ext cx="6623082" cy="1949449"/>
          </a:xfrm>
        </p:spPr>
        <p:txBody>
          <a:bodyPr>
            <a:normAutofit fontScale="70000" lnSpcReduction="20000"/>
          </a:bodyPr>
          <a:lstStyle/>
          <a:p>
            <a:pPr defTabSz="914400">
              <a:spcBef>
                <a:spcPts val="0"/>
              </a:spcBef>
              <a:defRPr/>
            </a:pPr>
            <a:r>
              <a:rPr lang="en-US" dirty="0"/>
              <a:t>Use SXO for high level logic and control flow</a:t>
            </a:r>
          </a:p>
          <a:p>
            <a:pPr defTabSz="914400">
              <a:spcBef>
                <a:spcPts val="0"/>
              </a:spcBef>
              <a:defRPr/>
            </a:pPr>
            <a:r>
              <a:rPr lang="en-US" dirty="0"/>
              <a:t>Let SXO coordinate all the communication</a:t>
            </a:r>
          </a:p>
          <a:p>
            <a:pPr defTabSz="914400">
              <a:spcBef>
                <a:spcPts val="0"/>
              </a:spcBef>
              <a:defRPr/>
            </a:pPr>
            <a:r>
              <a:rPr lang="en-US" dirty="0"/>
              <a:t>Use sidecars to handle the heavy lifting</a:t>
            </a:r>
          </a:p>
          <a:p>
            <a:pPr defTabSz="914400">
              <a:spcBef>
                <a:spcPts val="0"/>
              </a:spcBef>
              <a:defRPr/>
            </a:pPr>
            <a:r>
              <a:rPr lang="en-US" dirty="0"/>
              <a:t>Repeatable, scalable design pattern</a:t>
            </a:r>
          </a:p>
          <a:p>
            <a:pPr marL="0" indent="0" defTabSz="914400">
              <a:spcBef>
                <a:spcPts val="0"/>
              </a:spcBef>
              <a:buNone/>
              <a:defRPr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  <a:defRPr/>
            </a:pPr>
            <a:r>
              <a:rPr lang="en-US" dirty="0">
                <a:solidFill>
                  <a:srgbClr val="00BA3C"/>
                </a:solidFill>
              </a:rPr>
              <a:t>Example code:</a:t>
            </a:r>
          </a:p>
          <a:p>
            <a:pPr marL="0" indent="0" defTabSz="914400">
              <a:spcBef>
                <a:spcPts val="0"/>
              </a:spcBef>
              <a:buNone/>
              <a:defRPr/>
            </a:pPr>
            <a:r>
              <a:rPr lang="en-US" dirty="0">
                <a:solidFill>
                  <a:srgbClr val="00BA3C"/>
                </a:solidFill>
                <a:hlinkClick r:id="rId2"/>
              </a:rPr>
              <a:t>https://github.com/srmcnutt/sig_xe</a:t>
            </a:r>
            <a:endParaRPr lang="en-US" dirty="0">
              <a:solidFill>
                <a:srgbClr val="00BA3C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900EC8C-D55D-4FAF-818D-DD4BE00712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975" b="13292"/>
          <a:stretch/>
        </p:blipFill>
        <p:spPr>
          <a:xfrm rot="5400000">
            <a:off x="6049298" y="1980277"/>
            <a:ext cx="3990683" cy="22367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3E1D5DD-1B0E-44B3-BA5D-733A04A6F7AF}"/>
              </a:ext>
            </a:extLst>
          </p:cNvPr>
          <p:cNvSpPr txBox="1"/>
          <p:nvPr/>
        </p:nvSpPr>
        <p:spPr>
          <a:xfrm>
            <a:off x="6926263" y="4788300"/>
            <a:ext cx="669634" cy="30777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Pippin</a:t>
            </a:r>
          </a:p>
        </p:txBody>
      </p:sp>
    </p:spTree>
    <p:extLst>
      <p:ext uri="{BB962C8B-B14F-4D97-AF65-F5344CB8AC3E}">
        <p14:creationId xmlns:p14="http://schemas.microsoft.com/office/powerpoint/2010/main" val="1787578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191232D-2730-48DA-8721-E901B08E10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5507" y="671253"/>
            <a:ext cx="1414395" cy="159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713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Steven McNutt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Systems Architect, Cisco Systems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Text Placeholder 4"/>
          <p:cNvSpPr>
            <a:spLocks noGrp="1"/>
          </p:cNvSpPr>
          <p:nvPr>
            <p:ph type="body" sz="half" idx="14"/>
          </p:nvPr>
        </p:nvSpPr>
        <p:spPr>
          <a:xfrm>
            <a:off x="3731126" y="2316791"/>
            <a:ext cx="4666916" cy="2123993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Steven (Steve) McNutt, CCIE #6495 (Enterprise Infrastructure, Security), and </a:t>
            </a:r>
            <a:r>
              <a:rPr lang="en-US" dirty="0" err="1"/>
              <a:t>Devnet</a:t>
            </a:r>
            <a:r>
              <a:rPr lang="en-US" dirty="0"/>
              <a:t> Professional, has been in the Information Technology business since 1995 in various roles, including individual contributor, management, and business founder/owner.  Steve's current role as a Systems Architect for Cisco Systems provides him the opportunity to network, share, and learn with a broad array of Information Technology professionals.</a:t>
            </a:r>
          </a:p>
          <a:p>
            <a:endParaRPr lang="en-US" dirty="0"/>
          </a:p>
          <a:p>
            <a:r>
              <a:rPr lang="en-US" dirty="0"/>
              <a:t>Steve became interested in programmability and Infrastructure as Code while working as a Systems Architect for a manufacturing company.  Like many Systems Engineers, he started with tools such as Ansible and Terraform and recently began building his own tools such as ISE Device Extractor. </a:t>
            </a:r>
          </a:p>
          <a:p>
            <a:endParaRPr lang="en-US" dirty="0"/>
          </a:p>
          <a:p>
            <a:r>
              <a:rPr lang="en-US" dirty="0"/>
              <a:t>Steve is an avid hiker and cyclist who enjoys spending time with his wife Caroline at their cabin in the mountains of Western North Carolina whenever he can.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135FD1-3AC9-474A-AA2E-6749C23C75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958" y="1012929"/>
            <a:ext cx="2533270" cy="2606065"/>
          </a:xfrm>
          <a:prstGeom prst="ellipse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19788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Nick Russo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Engineering Technical Leader, Cisco Systems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14"/>
          </p:nvPr>
        </p:nvSpPr>
        <p:spPr>
          <a:xfrm>
            <a:off x="3731126" y="2316791"/>
            <a:ext cx="4666916" cy="2123993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Nicholas (Nick) Russo, CCDE #20160041 and CCIE #42518, is an internationally recognized expert in IP/MPLS networking and design. </a:t>
            </a:r>
          </a:p>
          <a:p>
            <a:endParaRPr lang="en-US" dirty="0"/>
          </a:p>
          <a:p>
            <a:r>
              <a:rPr lang="en-US" dirty="0"/>
              <a:t>To grow his skillset, Nick has been focused advancing Network DevOps via automation for his clients. </a:t>
            </a:r>
          </a:p>
          <a:p>
            <a:endParaRPr lang="en-US" dirty="0"/>
          </a:p>
          <a:p>
            <a:r>
              <a:rPr lang="en-US" dirty="0"/>
              <a:t>Recently, Nick has been sharing his knowledge through online video training and speaking at industry conferences. Nick also holds a Bachelor's of Science in Computer Science from the Rochester Institute of Technology (RIT).</a:t>
            </a:r>
          </a:p>
          <a:p>
            <a:endParaRPr lang="en-US" dirty="0"/>
          </a:p>
          <a:p>
            <a:r>
              <a:rPr lang="en-US" dirty="0"/>
              <a:t>Nick lives in Maryland, USA with his wife, Carla, and daughters, Olivia and Josephine.</a:t>
            </a:r>
            <a:endParaRPr lang="en-US" dirty="0">
              <a:latin typeface="Corbel" charset="0"/>
              <a:ea typeface="Corbel" charset="0"/>
              <a:cs typeface="Corbel" charset="0"/>
            </a:endParaRPr>
          </a:p>
        </p:txBody>
      </p:sp>
      <p:pic>
        <p:nvPicPr>
          <p:cNvPr id="28" name="Picture Placeholder 27">
            <a:extLst>
              <a:ext uri="{FF2B5EF4-FFF2-40B4-BE49-F238E27FC236}">
                <a16:creationId xmlns:a16="http://schemas.microsoft.com/office/drawing/2014/main" id="{DB2A5EA7-55E3-445B-B9EF-40DDF37864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428" b="428"/>
          <a:stretch>
            <a:fillRect/>
          </a:stretch>
        </p:blipFill>
        <p:spPr>
          <a:prstGeom prst="ellipse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09023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536" y="2122415"/>
            <a:ext cx="6676139" cy="627620"/>
          </a:xfrm>
        </p:spPr>
        <p:txBody>
          <a:bodyPr>
            <a:normAutofit fontScale="90000"/>
          </a:bodyPr>
          <a:lstStyle/>
          <a:p>
            <a:r>
              <a:rPr lang="en-US" dirty="0"/>
              <a:t>About that Question…</a:t>
            </a:r>
          </a:p>
        </p:txBody>
      </p:sp>
    </p:spTree>
    <p:extLst>
      <p:ext uri="{BB962C8B-B14F-4D97-AF65-F5344CB8AC3E}">
        <p14:creationId xmlns:p14="http://schemas.microsoft.com/office/powerpoint/2010/main" val="119072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protagonist: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225ADD0-01A8-46A7-836A-5BC0B8C168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925" y="1144884"/>
            <a:ext cx="7654954" cy="138331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</a:t>
            </a:r>
            <a:r>
              <a:rPr lang="en-US" sz="6600" dirty="0">
                <a:solidFill>
                  <a:srgbClr val="002060"/>
                </a:solidFill>
              </a:rPr>
              <a:t>ecure</a:t>
            </a:r>
            <a:r>
              <a:rPr lang="en-US" sz="6600" dirty="0">
                <a:solidFill>
                  <a:srgbClr val="92D050"/>
                </a:solidFill>
              </a:rPr>
              <a:t>X</a:t>
            </a:r>
            <a:r>
              <a:rPr lang="en-US" sz="6600" dirty="0">
                <a:solidFill>
                  <a:srgbClr val="002060"/>
                </a:solidFill>
              </a:rPr>
              <a:t> </a:t>
            </a:r>
            <a:r>
              <a:rPr lang="en-US" sz="6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O</a:t>
            </a:r>
            <a:r>
              <a:rPr lang="en-US" sz="6600" dirty="0">
                <a:solidFill>
                  <a:srgbClr val="002060"/>
                </a:solidFill>
              </a:rPr>
              <a:t>rchestrator</a:t>
            </a:r>
          </a:p>
          <a:p>
            <a:pPr marL="0" indent="0" algn="ctr">
              <a:buNone/>
            </a:pPr>
            <a:endParaRPr lang="en-US" sz="6600" dirty="0">
              <a:solidFill>
                <a:srgbClr val="002060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032ABC9-145C-4369-BE3D-57EFEB64C7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70" t="2283" r="25571"/>
          <a:stretch/>
        </p:blipFill>
        <p:spPr>
          <a:xfrm>
            <a:off x="3895290" y="2760852"/>
            <a:ext cx="1412719" cy="1590968"/>
          </a:xfrm>
          <a:prstGeom prst="ellipse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0B29AFB-E705-4486-A707-612F44A176B5}"/>
              </a:ext>
            </a:extLst>
          </p:cNvPr>
          <p:cNvSpPr txBox="1"/>
          <p:nvPr/>
        </p:nvSpPr>
        <p:spPr>
          <a:xfrm>
            <a:off x="2848063" y="2786018"/>
            <a:ext cx="784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92D050"/>
                </a:solidFill>
              </a:rPr>
              <a:t>WOW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4512D2-7986-4A45-B1CD-CEF904C115B6}"/>
              </a:ext>
            </a:extLst>
          </p:cNvPr>
          <p:cNvSpPr txBox="1"/>
          <p:nvPr/>
        </p:nvSpPr>
        <p:spPr>
          <a:xfrm>
            <a:off x="5248711" y="2845156"/>
            <a:ext cx="1647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A7F5"/>
                </a:solidFill>
              </a:rPr>
              <a:t>So Low Code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317FEC-2C8B-4A41-AAD7-5338AF6F7DD0}"/>
              </a:ext>
            </a:extLst>
          </p:cNvPr>
          <p:cNvSpPr txBox="1"/>
          <p:nvPr/>
        </p:nvSpPr>
        <p:spPr>
          <a:xfrm>
            <a:off x="5366157" y="3665526"/>
            <a:ext cx="2343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Much Drag and Drop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8E3013-0F7D-4861-8CFD-9B8D6DECF6B0}"/>
              </a:ext>
            </a:extLst>
          </p:cNvPr>
          <p:cNvSpPr txBox="1"/>
          <p:nvPr/>
        </p:nvSpPr>
        <p:spPr>
          <a:xfrm>
            <a:off x="1657708" y="4142937"/>
            <a:ext cx="2550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A7F5"/>
                </a:solidFill>
              </a:rPr>
              <a:t>Such data normalizing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6FE345-8A8A-4F4D-8ED1-854E1614BC80}"/>
              </a:ext>
            </a:extLst>
          </p:cNvPr>
          <p:cNvSpPr txBox="1"/>
          <p:nvPr/>
        </p:nvSpPr>
        <p:spPr>
          <a:xfrm>
            <a:off x="5248711" y="4351820"/>
            <a:ext cx="2343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92D050"/>
                </a:solidFill>
              </a:rPr>
              <a:t>Flexibility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419BF0-2601-4395-A466-CFFBF0C73694}"/>
              </a:ext>
            </a:extLst>
          </p:cNvPr>
          <p:cNvSpPr txBox="1"/>
          <p:nvPr/>
        </p:nvSpPr>
        <p:spPr>
          <a:xfrm>
            <a:off x="1657708" y="3388008"/>
            <a:ext cx="2343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Many Concurrency</a:t>
            </a:r>
          </a:p>
        </p:txBody>
      </p:sp>
    </p:spTree>
    <p:extLst>
      <p:ext uri="{BB962C8B-B14F-4D97-AF65-F5344CB8AC3E}">
        <p14:creationId xmlns:p14="http://schemas.microsoft.com/office/powerpoint/2010/main" val="206387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77B5F44-4C25-4D22-9BD4-27C429DE5F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3093" y="1296988"/>
            <a:ext cx="5236367" cy="34909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D188B9-F3AA-42F0-B365-91DEA9EF5ACB}"/>
              </a:ext>
            </a:extLst>
          </p:cNvPr>
          <p:cNvSpPr txBox="1"/>
          <p:nvPr/>
        </p:nvSpPr>
        <p:spPr>
          <a:xfrm>
            <a:off x="1893093" y="4575472"/>
            <a:ext cx="1714498" cy="215444"/>
          </a:xfrm>
          <a:prstGeom prst="rect">
            <a:avLst/>
          </a:prstGeom>
          <a:solidFill>
            <a:srgbClr val="BFBFBF">
              <a:alpha val="50196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800" dirty="0"/>
              <a:t>Balfour Studios / </a:t>
            </a:r>
            <a:r>
              <a:rPr lang="en-US" sz="800" dirty="0" err="1"/>
              <a:t>Alamy</a:t>
            </a:r>
            <a:r>
              <a:rPr lang="en-US" sz="800" dirty="0"/>
              <a:t> Stock Photo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 dirty="0"/>
              <a:t>And his trusty Helper, Sidecar</a:t>
            </a:r>
          </a:p>
        </p:txBody>
      </p:sp>
    </p:spTree>
    <p:extLst>
      <p:ext uri="{BB962C8B-B14F-4D97-AF65-F5344CB8AC3E}">
        <p14:creationId xmlns:p14="http://schemas.microsoft.com/office/powerpoint/2010/main" val="1455545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8" y="2207353"/>
            <a:ext cx="6676139" cy="981865"/>
          </a:xfrm>
        </p:spPr>
        <p:txBody>
          <a:bodyPr/>
          <a:lstStyle/>
          <a:p>
            <a:r>
              <a:rPr lang="en-US" dirty="0"/>
              <a:t>Much describe, Very overview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9EF196-8487-4942-8C77-C94DB92D9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44" y="576527"/>
            <a:ext cx="1414395" cy="159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429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 dirty="0"/>
              <a:t>What is SecureX Orchestrator? (SXO)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D3DB92F-E32B-4EAF-9723-CB32AC8BE1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35337" y="1132513"/>
            <a:ext cx="1808663" cy="39604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EC9CFD-9F50-4C15-9AAC-3C83A492F44F}"/>
              </a:ext>
            </a:extLst>
          </p:cNvPr>
          <p:cNvSpPr txBox="1"/>
          <p:nvPr/>
        </p:nvSpPr>
        <p:spPr>
          <a:xfrm>
            <a:off x="260058" y="1913225"/>
            <a:ext cx="5889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Cross Domain, Technology Agnostic Orchestration Platform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36E311-12CA-482E-8C94-5FCDAA47973E}"/>
              </a:ext>
            </a:extLst>
          </p:cNvPr>
          <p:cNvSpPr txBox="1"/>
          <p:nvPr/>
        </p:nvSpPr>
        <p:spPr>
          <a:xfrm>
            <a:off x="4488110" y="2609850"/>
            <a:ext cx="2072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Drag and drop logic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74036B-0618-4676-8432-3779B3BD8FEA}"/>
              </a:ext>
            </a:extLst>
          </p:cNvPr>
          <p:cNvSpPr txBox="1"/>
          <p:nvPr/>
        </p:nvSpPr>
        <p:spPr>
          <a:xfrm>
            <a:off x="242023" y="2968453"/>
            <a:ext cx="328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AA00"/>
                </a:solidFill>
              </a:rPr>
              <a:t>Will talk to practically anything!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0B3D9A-D109-4B2C-A9A9-21B3A0F909CB}"/>
              </a:ext>
            </a:extLst>
          </p:cNvPr>
          <p:cNvSpPr txBox="1"/>
          <p:nvPr/>
        </p:nvSpPr>
        <p:spPr>
          <a:xfrm>
            <a:off x="713063" y="1265218"/>
            <a:ext cx="2491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Component of SecureX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958143-0453-417E-87D0-C71183A5ECC9}"/>
              </a:ext>
            </a:extLst>
          </p:cNvPr>
          <p:cNvSpPr txBox="1"/>
          <p:nvPr/>
        </p:nvSpPr>
        <p:spPr>
          <a:xfrm>
            <a:off x="1146778" y="4202637"/>
            <a:ext cx="4750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Free with all qualifying Cisco Security products:</a:t>
            </a:r>
          </a:p>
          <a:p>
            <a:r>
              <a:rPr lang="en-US" dirty="0">
                <a:solidFill>
                  <a:srgbClr val="92D050"/>
                </a:solidFill>
              </a:rPr>
              <a:t>https://bit.ly/38Ps8zQ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B8C054-0697-4BCE-85AE-BA4D89DEE349}"/>
              </a:ext>
            </a:extLst>
          </p:cNvPr>
          <p:cNvSpPr txBox="1"/>
          <p:nvPr/>
        </p:nvSpPr>
        <p:spPr>
          <a:xfrm>
            <a:off x="2969701" y="3619705"/>
            <a:ext cx="3590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Lives in the cloud – no babysitting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CDEC75-D896-4C80-8CA1-95FD13B57281}"/>
              </a:ext>
            </a:extLst>
          </p:cNvPr>
          <p:cNvSpPr txBox="1"/>
          <p:nvPr/>
        </p:nvSpPr>
        <p:spPr>
          <a:xfrm>
            <a:off x="7335337" y="4783632"/>
            <a:ext cx="741863" cy="30777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/>
              <a:t>Korben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50260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evNet Create">
  <a:themeElements>
    <a:clrScheme name="DevNet Create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92E8A"/>
      </a:accent1>
      <a:accent2>
        <a:srgbClr val="4DC1B8"/>
      </a:accent2>
      <a:accent3>
        <a:srgbClr val="F15C5B"/>
      </a:accent3>
      <a:accent4>
        <a:srgbClr val="0D6F97"/>
      </a:accent4>
      <a:accent5>
        <a:srgbClr val="F3981F"/>
      </a:accent5>
      <a:accent6>
        <a:srgbClr val="47C8F5"/>
      </a:accent6>
      <a:hlink>
        <a:srgbClr val="0000FF"/>
      </a:hlink>
      <a:folHlink>
        <a:srgbClr val="800080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14958</TotalTime>
  <Words>786</Words>
  <Application>Microsoft Office PowerPoint</Application>
  <PresentationFormat>On-screen Show (16:9)</PresentationFormat>
  <Paragraphs>142</Paragraphs>
  <Slides>23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ＭＳ Ｐゴシック</vt:lpstr>
      <vt:lpstr>Arial</vt:lpstr>
      <vt:lpstr>Calibri</vt:lpstr>
      <vt:lpstr>CiscoSans ExtraLight</vt:lpstr>
      <vt:lpstr>CiscoSansTT ExtraLight</vt:lpstr>
      <vt:lpstr>CiscoSansTT Light</vt:lpstr>
      <vt:lpstr>Corbel</vt:lpstr>
      <vt:lpstr>DevNet Create</vt:lpstr>
      <vt:lpstr>PowerPoint Presentation</vt:lpstr>
      <vt:lpstr>Question:</vt:lpstr>
      <vt:lpstr>Steven McNutt</vt:lpstr>
      <vt:lpstr>Nick Russo</vt:lpstr>
      <vt:lpstr>About that Question…</vt:lpstr>
      <vt:lpstr>Our protagonist:</vt:lpstr>
      <vt:lpstr>And his trusty Helper, Sidecar</vt:lpstr>
      <vt:lpstr>Much describe, Very overview</vt:lpstr>
      <vt:lpstr>What is SecureX Orchestrator? (SXO)</vt:lpstr>
      <vt:lpstr>Why use SXO?</vt:lpstr>
      <vt:lpstr>Remote Connector</vt:lpstr>
      <vt:lpstr>What is a Sidecar</vt:lpstr>
      <vt:lpstr>How the Sidecar Fits in</vt:lpstr>
      <vt:lpstr>Use case: Sig_XE</vt:lpstr>
      <vt:lpstr>PowerPoint Presentation</vt:lpstr>
      <vt:lpstr>Solution</vt:lpstr>
      <vt:lpstr>Sig_XE Implementation details</vt:lpstr>
      <vt:lpstr>PowerPoint Presentation</vt:lpstr>
      <vt:lpstr>PowerPoint Presentation</vt:lpstr>
      <vt:lpstr>Demo</vt:lpstr>
      <vt:lpstr>Wrap-Up</vt:lpstr>
      <vt:lpstr>Summary</vt:lpstr>
      <vt:lpstr>PowerPoint Presentation</vt:lpstr>
    </vt:vector>
  </TitlesOfParts>
  <Company>cisco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xueqing li</dc:creator>
  <cp:lastModifiedBy>Steve McNutt</cp:lastModifiedBy>
  <cp:revision>259</cp:revision>
  <dcterms:created xsi:type="dcterms:W3CDTF">2017-04-11T18:51:10Z</dcterms:created>
  <dcterms:modified xsi:type="dcterms:W3CDTF">2021-09-20T23:21:31Z</dcterms:modified>
</cp:coreProperties>
</file>

<file path=docProps/thumbnail.jpeg>
</file>